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s/slide76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s/slide83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slides/slide7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9.xml" ContentType="application/vnd.openxmlformats-officedocument.presentationml.notesSlide+xml"/>
  <Override PartName="/ppt/slides/slide79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68.xml" ContentType="application/vnd.openxmlformats-officedocument.presentationml.slide+xml"/>
  <Override PartName="/ppt/slides/slide77.xml" ContentType="application/vnd.openxmlformats-officedocument.presentationml.slide+xml"/>
  <Override PartName="/ppt/slides/slide8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slides/slide73.xml" ContentType="application/vnd.openxmlformats-officedocument.presentationml.slide+xml"/>
  <Override PartName="/ppt/slides/slide84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s/slide71.xml" ContentType="application/vnd.openxmlformats-officedocument.presentationml.slide+xml"/>
  <Override PartName="/ppt/slides/slide80.xml" ContentType="application/vnd.openxmlformats-officedocument.presentationml.slide+xml"/>
  <Override PartName="/ppt/slides/slide82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Default Extension="vml" ContentType="application/vnd.openxmlformats-officedocument.vmlDrawing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ppt/slides/slide78.xml" ContentType="application/vnd.openxmlformats-officedocument.presentationml.slide+xml"/>
  <Override PartName="/ppt/slides/slide87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s/slide85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s/slide74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81.xml" ContentType="application/vnd.openxmlformats-officedocument.presentationml.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s/slide70.xml" ContentType="application/vnd.openxmlformats-officedocument.presentationml.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0"/>
  </p:notesMasterIdLst>
  <p:sldIdLst>
    <p:sldId id="256" r:id="rId2"/>
    <p:sldId id="283" r:id="rId3"/>
    <p:sldId id="284" r:id="rId4"/>
    <p:sldId id="257" r:id="rId5"/>
    <p:sldId id="260" r:id="rId6"/>
    <p:sldId id="261" r:id="rId7"/>
    <p:sldId id="262" r:id="rId8"/>
    <p:sldId id="369" r:id="rId9"/>
    <p:sldId id="285" r:id="rId10"/>
    <p:sldId id="297" r:id="rId11"/>
    <p:sldId id="375" r:id="rId12"/>
    <p:sldId id="263" r:id="rId13"/>
    <p:sldId id="286" r:id="rId14"/>
    <p:sldId id="352" r:id="rId15"/>
    <p:sldId id="287" r:id="rId16"/>
    <p:sldId id="288" r:id="rId17"/>
    <p:sldId id="266" r:id="rId18"/>
    <p:sldId id="267" r:id="rId19"/>
    <p:sldId id="268" r:id="rId20"/>
    <p:sldId id="289" r:id="rId21"/>
    <p:sldId id="290" r:id="rId22"/>
    <p:sldId id="353" r:id="rId23"/>
    <p:sldId id="293" r:id="rId24"/>
    <p:sldId id="294" r:id="rId25"/>
    <p:sldId id="372" r:id="rId26"/>
    <p:sldId id="366" r:id="rId27"/>
    <p:sldId id="295" r:id="rId28"/>
    <p:sldId id="296" r:id="rId29"/>
    <p:sldId id="354" r:id="rId30"/>
    <p:sldId id="277" r:id="rId31"/>
    <p:sldId id="367" r:id="rId32"/>
    <p:sldId id="365" r:id="rId33"/>
    <p:sldId id="370" r:id="rId34"/>
    <p:sldId id="299" r:id="rId35"/>
    <p:sldId id="301" r:id="rId36"/>
    <p:sldId id="355" r:id="rId37"/>
    <p:sldId id="318" r:id="rId38"/>
    <p:sldId id="302" r:id="rId39"/>
    <p:sldId id="356" r:id="rId40"/>
    <p:sldId id="303" r:id="rId41"/>
    <p:sldId id="309" r:id="rId42"/>
    <p:sldId id="320" r:id="rId43"/>
    <p:sldId id="321" r:id="rId44"/>
    <p:sldId id="322" r:id="rId45"/>
    <p:sldId id="323" r:id="rId46"/>
    <p:sldId id="324" r:id="rId47"/>
    <p:sldId id="357" r:id="rId48"/>
    <p:sldId id="319" r:id="rId49"/>
    <p:sldId id="376" r:id="rId50"/>
    <p:sldId id="377" r:id="rId51"/>
    <p:sldId id="325" r:id="rId52"/>
    <p:sldId id="326" r:id="rId53"/>
    <p:sldId id="327" r:id="rId54"/>
    <p:sldId id="316" r:id="rId55"/>
    <p:sldId id="328" r:id="rId56"/>
    <p:sldId id="359" r:id="rId57"/>
    <p:sldId id="362" r:id="rId58"/>
    <p:sldId id="361" r:id="rId59"/>
    <p:sldId id="373" r:id="rId60"/>
    <p:sldId id="329" r:id="rId61"/>
    <p:sldId id="330" r:id="rId62"/>
    <p:sldId id="304" r:id="rId63"/>
    <p:sldId id="305" r:id="rId64"/>
    <p:sldId id="306" r:id="rId65"/>
    <p:sldId id="311" r:id="rId66"/>
    <p:sldId id="331" r:id="rId67"/>
    <p:sldId id="332" r:id="rId68"/>
    <p:sldId id="363" r:id="rId69"/>
    <p:sldId id="334" r:id="rId70"/>
    <p:sldId id="335" r:id="rId71"/>
    <p:sldId id="339" r:id="rId72"/>
    <p:sldId id="340" r:id="rId73"/>
    <p:sldId id="336" r:id="rId74"/>
    <p:sldId id="337" r:id="rId75"/>
    <p:sldId id="338" r:id="rId76"/>
    <p:sldId id="341" r:id="rId77"/>
    <p:sldId id="342" r:id="rId78"/>
    <p:sldId id="364" r:id="rId79"/>
    <p:sldId id="374" r:id="rId80"/>
    <p:sldId id="368" r:id="rId81"/>
    <p:sldId id="344" r:id="rId82"/>
    <p:sldId id="345" r:id="rId83"/>
    <p:sldId id="346" r:id="rId84"/>
    <p:sldId id="347" r:id="rId85"/>
    <p:sldId id="348" r:id="rId86"/>
    <p:sldId id="349" r:id="rId87"/>
    <p:sldId id="350" r:id="rId88"/>
    <p:sldId id="351" r:id="rId89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</p:showPr>
  <p:clrMru>
    <a:srgbClr val="FF00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6" autoAdjust="0"/>
    <p:restoredTop sz="94673" autoAdjust="0"/>
  </p:normalViewPr>
  <p:slideViewPr>
    <p:cSldViewPr>
      <p:cViewPr>
        <p:scale>
          <a:sx n="77" d="100"/>
          <a:sy n="77" d="100"/>
        </p:scale>
        <p:origin x="-1764" y="-29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8808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49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01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49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249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49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A831812E-1DA1-4F08-9F81-5D74D14F882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926CAC60-4B00-4185-A0B3-58B3FCAACB74}" type="slidenum">
              <a:rPr lang="en-US" altLang="en-US" smtClean="0"/>
              <a:pPr/>
              <a:t>4</a:t>
            </a:fld>
            <a:endParaRPr lang="en-US" altLang="en-US" smtClean="0"/>
          </a:p>
        </p:txBody>
      </p:sp>
      <p:sp>
        <p:nvSpPr>
          <p:cNvPr id="911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4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5AD35788-74AD-4DB5-A1A4-B6CDFECF1256}" type="slidenum">
              <a:rPr lang="en-US" altLang="en-US" smtClean="0"/>
              <a:pPr/>
              <a:t>10</a:t>
            </a:fld>
            <a:endParaRPr lang="en-US" altLang="en-US" smtClean="0"/>
          </a:p>
        </p:txBody>
      </p:sp>
      <p:sp>
        <p:nvSpPr>
          <p:cNvPr id="921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en-US" smtClean="0"/>
              <a:t>WAN, LAN, MAN, PAN = a network used for communication between devices on or near a person’s body – phone to computer, for example, or medical devices to a monitor. VPN = overlay on e.g., the Internet to provide a more secure private network for an organization to access remote sites. Virtual circuits connect nodes in the overlay</a:t>
            </a:r>
          </a:p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F7B058E4-3ABE-48E4-B2B3-3283E2F3F1AD}" type="slidenum">
              <a:rPr lang="en-US" altLang="en-US" smtClean="0"/>
              <a:pPr/>
              <a:t>15</a:t>
            </a:fld>
            <a:endParaRPr lang="en-US" altLang="en-US" smtClean="0"/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en-US" smtClean="0"/>
              <a:t>The data link layer adds a checksum on the sender side and verifies it on the receiver side to determine whether the frame is correct or needs to be retransmitted.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D6A16B0B-164E-47CD-AB7D-16573964CE02}" type="slidenum">
              <a:rPr lang="en-US" altLang="en-US" smtClean="0"/>
              <a:pPr/>
              <a:t>22</a:t>
            </a:fld>
            <a:endParaRPr lang="en-US" altLang="en-US" smtClean="0"/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en-US" smtClean="0"/>
              <a:t>Collapses session and presentation layers into a single layer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10CE5368-FE6B-41C6-86E1-05CB34E63FF8}" type="slidenum">
              <a:rPr lang="en-US" altLang="en-US" smtClean="0"/>
              <a:pPr/>
              <a:t>27</a:t>
            </a:fld>
            <a:endParaRPr lang="en-US" altLang="en-US" smtClean="0"/>
          </a:p>
        </p:txBody>
      </p:sp>
      <p:sp>
        <p:nvSpPr>
          <p:cNvPr id="95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en-US" smtClean="0"/>
              <a:t>If the router can’t forward the message it will drop it.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DCACBBDF-4632-476F-B8C3-0F9B567C7511}" type="slidenum">
              <a:rPr lang="en-US" altLang="en-US" smtClean="0"/>
              <a:pPr/>
              <a:t>33</a:t>
            </a:fld>
            <a:endParaRPr lang="en-US" altLang="en-US" smtClean="0"/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en-US" smtClean="0"/>
              <a:t>Access transparency: differences in data representation and resource access methods is hidden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C4544FD8-9D49-498B-9737-F23AEDAC35B6}" type="slidenum">
              <a:rPr lang="en-US" altLang="en-US" smtClean="0"/>
              <a:pPr/>
              <a:t>68</a:t>
            </a:fld>
            <a:endParaRPr lang="en-US" altLang="en-US" smtClean="0"/>
          </a:p>
        </p:txBody>
      </p:sp>
      <p:sp>
        <p:nvSpPr>
          <p:cNvPr id="97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en-US" smtClean="0"/>
              <a:t>RPC is usually synchronous, and is transient.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0EF3A842-C940-460B-A0A8-5008959D69AE}" type="slidenum">
              <a:rPr lang="en-US" altLang="en-US" smtClean="0"/>
              <a:pPr/>
              <a:t>69</a:t>
            </a:fld>
            <a:endParaRPr lang="en-US" altLang="en-US" smtClean="0"/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en-US" smtClean="0"/>
              <a:t>Programmer doesn’t need to know the specific transport protocol; can use a standardized interface.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491EE48E-838F-4056-B869-43C31D8DF9DE}" type="slidenum">
              <a:rPr lang="en-US" altLang="en-US" smtClean="0"/>
              <a:pPr/>
              <a:t>70</a:t>
            </a:fld>
            <a:endParaRPr lang="en-US" altLang="en-US" smtClean="0"/>
          </a:p>
        </p:txBody>
      </p:sp>
      <p:sp>
        <p:nvSpPr>
          <p:cNvPr id="993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en-US" smtClean="0"/>
              <a:t>Figure 4-14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AD34F5-3F2D-4A76-AE9F-F2F872DCCE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018CA4-BC6D-410A-AC6D-15F6D13248F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41D6DE-485E-48E0-BC5B-909BE19CF2A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D10090-6F69-43F6-BF26-6BCBD952759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2E22BD-5916-43ED-B394-913347EDB32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45FCF2-CA5A-4E12-BDD1-7996D658B2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B2A18D-B33A-4FC3-80B7-4EE0ADB764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59B821-FCA3-4BE6-8820-540D2C4379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ED793B-97DF-4597-B602-3798BC2DE69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AC9A0C-6D5C-46D9-9DDE-B9D4CB1A00E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1AF96C-25AA-4D91-9C46-B47FA8C843C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8CE77E13-E165-4721-8435-5335772BE91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ng.auburn.edu/cse/classes/cse605/examples/rpc/stevens/SUNrpc.html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hyperlink" Target="http://72.5.124.55/j2se/1.3/docs/guide/rmi/" TargetMode="Externa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mcs.anl.gov/research/projects/mpich2/" TargetMode="Externa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>
                <a:solidFill>
                  <a:srgbClr val="FF0000"/>
                </a:solidFill>
              </a:rPr>
              <a:t>Communication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endParaRPr lang="en-US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LANs and WANS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mtClean="0"/>
              <a:t>A LAN (Local Area Network) spans a small area – one floor of a building to several buildings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mtClean="0"/>
              <a:t>WANs (Wide Area Networks) cover a wider area, connect LANS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mtClean="0"/>
              <a:t>LANs are faster and more reliable than WANs, but there is a limit to how many nodes can be connected, how far data can be transmitted.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LAN Communication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mtClean="0"/>
              <a:t>Most often based on Ethernet</a:t>
            </a:r>
          </a:p>
          <a:p>
            <a:pPr lvl="1"/>
            <a:r>
              <a:rPr lang="en-US" altLang="en-US" smtClean="0"/>
              <a:t>Basic: broadcast messages over a shared medium</a:t>
            </a:r>
          </a:p>
          <a:p>
            <a:r>
              <a:rPr lang="en-US" altLang="en-US" smtClean="0"/>
              <a:t>Corporations sometimes use Token Ring technology</a:t>
            </a:r>
          </a:p>
          <a:p>
            <a:r>
              <a:rPr lang="en-US" altLang="en-US" smtClean="0"/>
              <a:t>Simpler communication than over a wide-area network</a:t>
            </a:r>
          </a:p>
          <a:p>
            <a:pPr lvl="1"/>
            <a:r>
              <a:rPr lang="en-US" altLang="en-US" smtClean="0"/>
              <a:t>Faster, more reliable.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mtClean="0"/>
              <a:t>Protocols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524000"/>
            <a:ext cx="8001000" cy="4572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mtClean="0"/>
              <a:t>A protocol is a set of rules that defines how two entities interact.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mtClean="0"/>
              <a:t>For example: HTTP, FTP, TCP/IP,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mtClean="0"/>
              <a:t>Layered protocols have a hierarchical organization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mtClean="0"/>
              <a:t>Conceptually, layer </a:t>
            </a:r>
            <a:r>
              <a:rPr lang="en-US" altLang="en-US" smtClean="0">
                <a:solidFill>
                  <a:srgbClr val="FF0000"/>
                </a:solidFill>
              </a:rPr>
              <a:t>n</a:t>
            </a:r>
            <a:r>
              <a:rPr lang="en-US" altLang="en-US" smtClean="0"/>
              <a:t> on one host talks  directly to layer </a:t>
            </a:r>
            <a:r>
              <a:rPr lang="en-US" altLang="en-US" smtClean="0">
                <a:solidFill>
                  <a:srgbClr val="FF0000"/>
                </a:solidFill>
              </a:rPr>
              <a:t>n</a:t>
            </a:r>
            <a:r>
              <a:rPr lang="en-US" altLang="en-US" smtClean="0"/>
              <a:t> on the other host, but in fact the data must pass through all layers on both machines.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smtClean="0"/>
              <a:t>Open Systems Interconnection Reference Model  (OSI)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 smtClean="0"/>
              <a:t>Identifies/describes the issues involved in low-level message exchanges</a:t>
            </a:r>
          </a:p>
          <a:p>
            <a:pPr eaLnBrk="1" hangingPunct="1"/>
            <a:r>
              <a:rPr lang="en-US" altLang="en-US" sz="2800" smtClean="0"/>
              <a:t>Divides issues into 7 levels, or layers, from most concrete to most abstract</a:t>
            </a:r>
          </a:p>
          <a:p>
            <a:pPr eaLnBrk="1" hangingPunct="1"/>
            <a:r>
              <a:rPr lang="en-US" altLang="en-US" sz="2800" smtClean="0"/>
              <a:t>Each layer provides an interface (set of operations) to the layer immediately above </a:t>
            </a:r>
          </a:p>
          <a:p>
            <a:pPr eaLnBrk="1" hangingPunct="1"/>
            <a:r>
              <a:rPr lang="en-US" altLang="en-US" sz="2800" smtClean="0"/>
              <a:t>Supports communication between open systems</a:t>
            </a:r>
          </a:p>
          <a:p>
            <a:pPr eaLnBrk="1" hangingPunct="1"/>
            <a:r>
              <a:rPr lang="en-US" altLang="en-US" sz="2800" smtClean="0"/>
              <a:t>Defines functionality – not specific protocols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4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sz="4400">
                <a:solidFill>
                  <a:schemeClr val="tx2"/>
                </a:solidFill>
              </a:rPr>
              <a:t>Layered Protocols (1)</a:t>
            </a:r>
          </a:p>
        </p:txBody>
      </p:sp>
      <p:sp>
        <p:nvSpPr>
          <p:cNvPr id="17411" name="Rectangle 5"/>
          <p:cNvSpPr>
            <a:spLocks noChangeArrowheads="1"/>
          </p:cNvSpPr>
          <p:nvPr/>
        </p:nvSpPr>
        <p:spPr bwMode="auto">
          <a:xfrm>
            <a:off x="2286000" y="6096000"/>
            <a:ext cx="6629400" cy="554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altLang="en-US" sz="2400"/>
              <a:t>Figure 4-1. Layers, interfaces, and protocols </a:t>
            </a:r>
            <a:br>
              <a:rPr lang="en-US" altLang="en-US" sz="2400"/>
            </a:br>
            <a:r>
              <a:rPr lang="en-US" altLang="en-US" sz="2400"/>
              <a:t>in the OSI model.</a:t>
            </a:r>
          </a:p>
        </p:txBody>
      </p:sp>
      <p:pic>
        <p:nvPicPr>
          <p:cNvPr id="17412" name="Picture 6" descr="04-0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71688" y="1162050"/>
            <a:ext cx="6319837" cy="4468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413" name="Text Box 7"/>
          <p:cNvSpPr txBox="1">
            <a:spLocks noChangeArrowheads="1"/>
          </p:cNvSpPr>
          <p:nvPr/>
        </p:nvSpPr>
        <p:spPr bwMode="auto">
          <a:xfrm>
            <a:off x="0" y="1905000"/>
            <a:ext cx="2063750" cy="4538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sz="1600">
                <a:latin typeface="Times New Roman" pitchFamily="16" charset="0"/>
              </a:rPr>
              <a:t>High level           7</a:t>
            </a:r>
            <a:r>
              <a:rPr lang="en-US" altLang="en-US" sz="1600">
                <a:latin typeface="Times New Roman" pitchFamily="16" charset="0"/>
                <a:sym typeface="Wingdings" pitchFamily="2" charset="2"/>
              </a:rPr>
              <a:t></a:t>
            </a:r>
            <a:endParaRPr lang="en-US" altLang="en-US" sz="1600">
              <a:latin typeface="Times New Roman" pitchFamily="16" charset="0"/>
            </a:endParaRPr>
          </a:p>
          <a:p>
            <a:pPr>
              <a:spcBef>
                <a:spcPct val="50000"/>
              </a:spcBef>
            </a:pPr>
            <a:r>
              <a:rPr lang="en-US" altLang="en-US" sz="1600">
                <a:latin typeface="Times New Roman" pitchFamily="16" charset="0"/>
              </a:rPr>
              <a:t>Create message, 6 </a:t>
            </a:r>
            <a:r>
              <a:rPr lang="en-US" altLang="en-US" sz="1600">
                <a:latin typeface="Times New Roman" pitchFamily="16" charset="0"/>
                <a:sym typeface="Wingdings" pitchFamily="2" charset="2"/>
              </a:rPr>
              <a:t> </a:t>
            </a:r>
            <a:r>
              <a:rPr lang="en-US" altLang="en-US" sz="1600">
                <a:latin typeface="Times New Roman" pitchFamily="16" charset="0"/>
              </a:rPr>
              <a:t>string of bits</a:t>
            </a:r>
          </a:p>
          <a:p>
            <a:pPr>
              <a:spcBef>
                <a:spcPct val="50000"/>
              </a:spcBef>
            </a:pPr>
            <a:r>
              <a:rPr lang="en-US" altLang="en-US" sz="1600">
                <a:latin typeface="Times New Roman" pitchFamily="16" charset="0"/>
              </a:rPr>
              <a:t>Establish Comm. 5</a:t>
            </a:r>
            <a:r>
              <a:rPr lang="en-US" altLang="en-US" sz="1600">
                <a:latin typeface="Times New Roman" pitchFamily="16" charset="0"/>
                <a:sym typeface="Wingdings" pitchFamily="2" charset="2"/>
              </a:rPr>
              <a:t></a:t>
            </a:r>
          </a:p>
          <a:p>
            <a:pPr>
              <a:spcBef>
                <a:spcPct val="50000"/>
              </a:spcBef>
            </a:pPr>
            <a:r>
              <a:rPr lang="en-US" altLang="en-US" sz="1600">
                <a:latin typeface="Times New Roman" pitchFamily="16" charset="0"/>
                <a:sym typeface="Wingdings" pitchFamily="2" charset="2"/>
              </a:rPr>
              <a:t>Create packets     4</a:t>
            </a:r>
          </a:p>
          <a:p>
            <a:pPr>
              <a:spcBef>
                <a:spcPct val="50000"/>
              </a:spcBef>
            </a:pPr>
            <a:r>
              <a:rPr lang="en-US" altLang="en-US" sz="1600">
                <a:latin typeface="Times New Roman" pitchFamily="16" charset="0"/>
              </a:rPr>
              <a:t>Network routing  3</a:t>
            </a:r>
            <a:r>
              <a:rPr lang="en-US" altLang="en-US" sz="1600">
                <a:latin typeface="Times New Roman" pitchFamily="16" charset="0"/>
                <a:sym typeface="Wingdings" pitchFamily="2" charset="2"/>
              </a:rPr>
              <a:t></a:t>
            </a:r>
          </a:p>
          <a:p>
            <a:pPr>
              <a:spcBef>
                <a:spcPct val="50000"/>
              </a:spcBef>
            </a:pPr>
            <a:r>
              <a:rPr lang="en-US" altLang="en-US" sz="1600">
                <a:latin typeface="Times New Roman" pitchFamily="16" charset="0"/>
                <a:sym typeface="Wingdings" pitchFamily="2" charset="2"/>
              </a:rPr>
              <a:t>Add header/footer tag + checksum         2</a:t>
            </a:r>
          </a:p>
          <a:p>
            <a:pPr>
              <a:spcBef>
                <a:spcPct val="50000"/>
              </a:spcBef>
            </a:pPr>
            <a:r>
              <a:rPr lang="en-US" altLang="en-US" sz="1600">
                <a:latin typeface="Times New Roman" pitchFamily="16" charset="0"/>
                <a:sym typeface="Wingdings" pitchFamily="2" charset="2"/>
              </a:rPr>
              <a:t>Transmit bits via 1  comm. medium (e.g. Copper, Fiber, wireless)</a:t>
            </a:r>
          </a:p>
          <a:p>
            <a:pPr>
              <a:spcBef>
                <a:spcPct val="50000"/>
              </a:spcBef>
            </a:pPr>
            <a:endParaRPr lang="en-US" altLang="en-US" sz="1600">
              <a:latin typeface="Times New Roman" pitchFamily="16" charset="0"/>
            </a:endParaRPr>
          </a:p>
          <a:p>
            <a:pPr algn="ctr">
              <a:spcBef>
                <a:spcPct val="50000"/>
              </a:spcBef>
            </a:pPr>
            <a:endParaRPr lang="en-US" altLang="en-US">
              <a:latin typeface="Times New Roman" pitchFamily="16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639763"/>
          </a:xfrm>
        </p:spPr>
        <p:txBody>
          <a:bodyPr/>
          <a:lstStyle/>
          <a:p>
            <a:pPr eaLnBrk="1" hangingPunct="1"/>
            <a:r>
              <a:rPr lang="en-US" altLang="en-US" sz="4000" smtClean="0"/>
              <a:t>Lower-level Protocols</a:t>
            </a:r>
            <a:br>
              <a:rPr lang="en-US" altLang="en-US" sz="4000" smtClean="0"/>
            </a:br>
            <a:endParaRPr lang="en-US" altLang="en-US" sz="4000" smtClean="0"/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447800"/>
            <a:ext cx="8534400" cy="5029200"/>
          </a:xfrm>
        </p:spPr>
        <p:txBody>
          <a:bodyPr/>
          <a:lstStyle/>
          <a:p>
            <a:pPr eaLnBrk="1" hangingPunct="1"/>
            <a:r>
              <a:rPr lang="en-US" altLang="en-US" sz="2800" b="1" smtClean="0"/>
              <a:t>Physical</a:t>
            </a:r>
            <a:r>
              <a:rPr lang="en-US" altLang="en-US" sz="2800" smtClean="0"/>
              <a:t>: standardizes electrical, mechanical, and signaling interfaces; e.g.,</a:t>
            </a:r>
          </a:p>
          <a:p>
            <a:pPr lvl="1" eaLnBrk="1" hangingPunct="1">
              <a:lnSpc>
                <a:spcPct val="85000"/>
              </a:lnSpc>
            </a:pPr>
            <a:r>
              <a:rPr lang="en-US" altLang="en-US" sz="2400" smtClean="0"/>
              <a:t># of volts that signal 0 and 1 bits</a:t>
            </a:r>
          </a:p>
          <a:p>
            <a:pPr lvl="1" eaLnBrk="1" hangingPunct="1">
              <a:lnSpc>
                <a:spcPct val="85000"/>
              </a:lnSpc>
            </a:pPr>
            <a:r>
              <a:rPr lang="en-US" altLang="en-US" sz="2400" smtClean="0"/>
              <a:t># of bits/sec transmitted</a:t>
            </a:r>
          </a:p>
          <a:p>
            <a:pPr lvl="1" eaLnBrk="1" hangingPunct="1">
              <a:lnSpc>
                <a:spcPct val="85000"/>
              </a:lnSpc>
            </a:pPr>
            <a:r>
              <a:rPr lang="en-US" altLang="en-US" sz="2400" smtClean="0"/>
              <a:t>Plug size and shape, # of pins, etc.</a:t>
            </a:r>
          </a:p>
          <a:p>
            <a:pPr eaLnBrk="1" hangingPunct="1"/>
            <a:r>
              <a:rPr lang="en-US" altLang="en-US" sz="2800" b="1" smtClean="0"/>
              <a:t>Data Link</a:t>
            </a:r>
            <a:r>
              <a:rPr lang="en-US" altLang="en-US" sz="2800" smtClean="0"/>
              <a:t>: provides low-level error checking </a:t>
            </a:r>
          </a:p>
          <a:p>
            <a:pPr lvl="1" eaLnBrk="1" hangingPunct="1">
              <a:lnSpc>
                <a:spcPct val="85000"/>
              </a:lnSpc>
            </a:pPr>
            <a:r>
              <a:rPr lang="en-US" altLang="en-US" sz="2400" smtClean="0"/>
              <a:t>Appends start/stop bits to a frame</a:t>
            </a:r>
          </a:p>
          <a:p>
            <a:pPr lvl="1" eaLnBrk="1" hangingPunct="1">
              <a:lnSpc>
                <a:spcPct val="85000"/>
              </a:lnSpc>
            </a:pPr>
            <a:r>
              <a:rPr lang="en-US" altLang="en-US" sz="2400" smtClean="0"/>
              <a:t>Computes and checks checksums</a:t>
            </a:r>
          </a:p>
          <a:p>
            <a:pPr eaLnBrk="1" hangingPunct="1">
              <a:lnSpc>
                <a:spcPct val="85000"/>
              </a:lnSpc>
            </a:pPr>
            <a:r>
              <a:rPr lang="en-US" altLang="en-US" sz="2800" b="1" smtClean="0"/>
              <a:t>Network</a:t>
            </a:r>
            <a:r>
              <a:rPr lang="en-US" altLang="en-US" sz="2800" smtClean="0"/>
              <a:t>: routing (generally based on IP)</a:t>
            </a:r>
          </a:p>
          <a:p>
            <a:pPr lvl="1" eaLnBrk="1" hangingPunct="1">
              <a:lnSpc>
                <a:spcPct val="85000"/>
              </a:lnSpc>
            </a:pPr>
            <a:r>
              <a:rPr lang="en-US" altLang="en-US" sz="2400" smtClean="0"/>
              <a:t>IP packets need no setup</a:t>
            </a:r>
          </a:p>
          <a:p>
            <a:pPr lvl="1" eaLnBrk="1" hangingPunct="1">
              <a:lnSpc>
                <a:spcPct val="85000"/>
              </a:lnSpc>
            </a:pPr>
            <a:r>
              <a:rPr lang="en-US" altLang="en-US" sz="2400" smtClean="0"/>
              <a:t>Each packet in a message is routed independently of the others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Transport Protocols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47800"/>
            <a:ext cx="8229600" cy="46783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b="1" smtClean="0"/>
              <a:t>Transport layer, sender side</a:t>
            </a:r>
            <a:r>
              <a:rPr lang="en-US" altLang="en-US" smtClean="0"/>
              <a:t>: Receives message from higher layers, divides into packets, assigns sequence #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mtClean="0"/>
              <a:t>Reliable transport (connection-oriented) can be built on top of connection-oriented or connectionless networks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mtClean="0"/>
              <a:t>When a connectionless network is used the transport layer re-assembles messages in order at the receiving end.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mtClean="0"/>
              <a:t>Most common transport protocols: TCP/IP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TCP/IP Protocols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mtClean="0"/>
              <a:t>Developed originally for Army research network ARPANET.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mtClean="0"/>
              <a:t>Major protocol suite for the Internet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mtClean="0"/>
              <a:t>Can identify 4 layers, although the design was not developed in a layered manner: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mtClean="0"/>
              <a:t>Application (FTP, HTTP, etc.)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mtClean="0">
                <a:solidFill>
                  <a:srgbClr val="FF0000"/>
                </a:solidFill>
              </a:rPr>
              <a:t>Transport: TCP &amp; UDP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mtClean="0">
                <a:solidFill>
                  <a:srgbClr val="FF3300"/>
                </a:solidFill>
              </a:rPr>
              <a:t>IP</a:t>
            </a:r>
            <a:r>
              <a:rPr lang="en-US" altLang="en-US" smtClean="0"/>
              <a:t>: routing across multiple networks (IP)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mtClean="0"/>
              <a:t>Network interface: network specific details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smtClean="0"/>
              <a:t>Reliable/Unreliable Communication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2000" y="1600200"/>
            <a:ext cx="7772400" cy="44958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2800" smtClean="0"/>
              <a:t>TCP guarantees reliable transmission even if packets are lost or delayed.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800" smtClean="0"/>
              <a:t>Packets must be acknowledged by the receiver– if ACK not received in a certain time period, resend. 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800" smtClean="0"/>
              <a:t>Reliable communication is considered </a:t>
            </a:r>
            <a:r>
              <a:rPr lang="en-US" altLang="en-US" sz="2800" i="1" smtClean="0"/>
              <a:t>connection-oriented</a:t>
            </a:r>
            <a:r>
              <a:rPr lang="en-US" altLang="en-US" sz="2800" smtClean="0"/>
              <a:t> because it “looks like” communication in circuit switched networks. One way to implement virtual circuits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800" smtClean="0"/>
              <a:t>Other virtual circuit implementations at layers 2 &amp; 3: ATM, X.25, Frame Relay, ..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smtClean="0"/>
              <a:t>Reliable/Unreliable Communication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For applications that value speed over absolute correctness, TCP/IP provides a </a:t>
            </a:r>
            <a:r>
              <a:rPr lang="en-US" altLang="en-US" i="1" smtClean="0"/>
              <a:t>connectionless</a:t>
            </a:r>
            <a:r>
              <a:rPr lang="en-US" altLang="en-US" smtClean="0"/>
              <a:t> protocol: UDP</a:t>
            </a:r>
          </a:p>
          <a:p>
            <a:pPr lvl="1" eaLnBrk="1" hangingPunct="1"/>
            <a:r>
              <a:rPr lang="en-US" altLang="en-US" smtClean="0"/>
              <a:t>UDP = Universal Datagram Protocol</a:t>
            </a:r>
          </a:p>
          <a:p>
            <a:pPr eaLnBrk="1" hangingPunct="1"/>
            <a:r>
              <a:rPr lang="en-US" altLang="en-US" smtClean="0"/>
              <a:t>Client-server applications may use TCP for reliability, but the overhead is greater</a:t>
            </a:r>
          </a:p>
          <a:p>
            <a:pPr eaLnBrk="1" hangingPunct="1"/>
            <a:r>
              <a:rPr lang="en-US" altLang="en-US" smtClean="0"/>
              <a:t>Alternative: let applications provide reliability (end-to-end argument).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>
                <a:solidFill>
                  <a:srgbClr val="FF0000"/>
                </a:solidFill>
              </a:rPr>
              <a:t>Fundamentals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mtClean="0"/>
              <a:t>In a distributed system, processes run on different machines.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mtClean="0"/>
              <a:t>Processes can only exchange information through message passing.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mtClean="0"/>
              <a:t>harder to program than shared memory communication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mtClean="0"/>
              <a:t>Successful distributed systems depend on communication models that hide or simplify message passing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 sz="4000" smtClean="0"/>
              <a:t/>
            </a:r>
            <a:br>
              <a:rPr lang="en-US" altLang="en-US" sz="4000" smtClean="0"/>
            </a:br>
            <a:r>
              <a:rPr lang="en-US" altLang="en-US" sz="4000" smtClean="0"/>
              <a:t>Higher Level Protocols</a:t>
            </a:r>
            <a:br>
              <a:rPr lang="en-US" altLang="en-US" sz="4000" smtClean="0"/>
            </a:br>
            <a:r>
              <a:rPr lang="en-US" altLang="en-US" sz="4000" smtClean="0"/>
              <a:t/>
            </a:r>
            <a:br>
              <a:rPr lang="en-US" altLang="en-US" sz="4000" smtClean="0"/>
            </a:br>
            <a:endParaRPr lang="en-US" altLang="en-US" sz="4000" smtClean="0"/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5135563"/>
          </a:xfrm>
        </p:spPr>
        <p:txBody>
          <a:bodyPr/>
          <a:lstStyle/>
          <a:p>
            <a:pPr eaLnBrk="1" hangingPunct="1"/>
            <a:r>
              <a:rPr lang="en-US" altLang="en-US" b="1" smtClean="0"/>
              <a:t>Session layer</a:t>
            </a:r>
            <a:r>
              <a:rPr lang="en-US" altLang="en-US" smtClean="0"/>
              <a:t>: rarely supported</a:t>
            </a:r>
          </a:p>
          <a:p>
            <a:pPr lvl="1" eaLnBrk="1" hangingPunct="1"/>
            <a:r>
              <a:rPr lang="en-US" altLang="en-US" smtClean="0"/>
              <a:t>Provides dialog control; </a:t>
            </a:r>
          </a:p>
          <a:p>
            <a:pPr lvl="1" eaLnBrk="1" hangingPunct="1"/>
            <a:r>
              <a:rPr lang="en-US" altLang="en-US" smtClean="0"/>
              <a:t>Keeps track of who is transmitting</a:t>
            </a:r>
          </a:p>
          <a:p>
            <a:pPr eaLnBrk="1" hangingPunct="1"/>
            <a:r>
              <a:rPr lang="en-US" altLang="en-US" b="1" smtClean="0"/>
              <a:t>Presentation</a:t>
            </a:r>
            <a:r>
              <a:rPr lang="en-US" altLang="en-US" smtClean="0"/>
              <a:t>: also not generally used</a:t>
            </a:r>
          </a:p>
          <a:p>
            <a:pPr lvl="1" eaLnBrk="1" hangingPunct="1"/>
            <a:r>
              <a:rPr lang="en-US" altLang="en-US" smtClean="0"/>
              <a:t>Cares about the meaning of the data</a:t>
            </a:r>
          </a:p>
          <a:p>
            <a:pPr lvl="2" eaLnBrk="1" hangingPunct="1"/>
            <a:r>
              <a:rPr lang="en-US" altLang="en-US" smtClean="0"/>
              <a:t>Record format, encoding schemes, mediates between different internal representations</a:t>
            </a:r>
          </a:p>
          <a:p>
            <a:pPr eaLnBrk="1" hangingPunct="1"/>
            <a:r>
              <a:rPr lang="en-US" altLang="en-US" b="1" smtClean="0"/>
              <a:t>Application</a:t>
            </a:r>
            <a:r>
              <a:rPr lang="en-US" altLang="en-US" smtClean="0"/>
              <a:t>: Originally meant to be a set  of basic services; now holds applications and protocols that don’t fit elsewhere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Middleware Protocols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600200"/>
            <a:ext cx="8382000" cy="4724400"/>
          </a:xfrm>
        </p:spPr>
        <p:txBody>
          <a:bodyPr/>
          <a:lstStyle/>
          <a:p>
            <a:pPr eaLnBrk="1" hangingPunct="1"/>
            <a:r>
              <a:rPr lang="en-US" altLang="en-US" dirty="0" err="1" smtClean="0"/>
              <a:t>Tanenbaum</a:t>
            </a:r>
            <a:r>
              <a:rPr lang="en-US" altLang="en-US" dirty="0" smtClean="0"/>
              <a:t> proposes a model that distinguishes between application programs, application-specific protocols, and general-purpose protocols </a:t>
            </a:r>
          </a:p>
          <a:p>
            <a:pPr eaLnBrk="1" hangingPunct="1"/>
            <a:r>
              <a:rPr lang="en-US" altLang="en-US" dirty="0" smtClean="0"/>
              <a:t>Claim: there are general purpose protocols which are </a:t>
            </a:r>
            <a:r>
              <a:rPr lang="en-US" altLang="en-US" dirty="0" smtClean="0">
                <a:solidFill>
                  <a:srgbClr val="00B0F0"/>
                </a:solidFill>
              </a:rPr>
              <a:t>not application specific and not transport protocols</a:t>
            </a:r>
            <a:r>
              <a:rPr lang="en-US" altLang="en-US" dirty="0" smtClean="0"/>
              <a:t>; many can be classified as </a:t>
            </a:r>
            <a:r>
              <a:rPr lang="en-US" altLang="en-US" i="1" dirty="0" smtClean="0"/>
              <a:t>middleware</a:t>
            </a:r>
            <a:r>
              <a:rPr lang="en-US" altLang="en-US" dirty="0" smtClean="0"/>
              <a:t> protocols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4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sz="4400">
                <a:solidFill>
                  <a:schemeClr val="tx2"/>
                </a:solidFill>
              </a:rPr>
              <a:t>Middleware Protocols</a:t>
            </a:r>
          </a:p>
        </p:txBody>
      </p:sp>
      <p:sp>
        <p:nvSpPr>
          <p:cNvPr id="25603" name="Rectangle 5"/>
          <p:cNvSpPr>
            <a:spLocks noChangeArrowheads="1"/>
          </p:cNvSpPr>
          <p:nvPr/>
        </p:nvSpPr>
        <p:spPr bwMode="auto">
          <a:xfrm>
            <a:off x="1524000" y="5867400"/>
            <a:ext cx="68580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en-US" sz="2400"/>
              <a:t>Figure 4-3. An adapted reference model </a:t>
            </a:r>
            <a:br>
              <a:rPr lang="en-US" altLang="en-US" sz="2400"/>
            </a:br>
            <a:r>
              <a:rPr lang="en-US" altLang="en-US" sz="2400"/>
              <a:t>for networked communication.</a:t>
            </a:r>
          </a:p>
        </p:txBody>
      </p:sp>
      <p:pic>
        <p:nvPicPr>
          <p:cNvPr id="25604" name="Picture 6" descr="04-0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7113" y="1292225"/>
            <a:ext cx="6789737" cy="429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Protocols to Support Services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8006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 smtClean="0">
                <a:solidFill>
                  <a:srgbClr val="00B0F0"/>
                </a:solidFill>
              </a:rPr>
              <a:t>Authentication protocols</a:t>
            </a:r>
            <a:r>
              <a:rPr lang="en-US" altLang="en-US" dirty="0" smtClean="0"/>
              <a:t>, to prove identity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 smtClean="0">
                <a:solidFill>
                  <a:srgbClr val="00B0F0"/>
                </a:solidFill>
              </a:rPr>
              <a:t>Authorization protocols</a:t>
            </a:r>
            <a:r>
              <a:rPr lang="en-US" altLang="en-US" dirty="0" smtClean="0"/>
              <a:t>, to grant resource access to authorized users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 smtClean="0">
                <a:solidFill>
                  <a:srgbClr val="00B0F0"/>
                </a:solidFill>
              </a:rPr>
              <a:t>Distributed commit protocols</a:t>
            </a:r>
            <a:r>
              <a:rPr lang="en-US" altLang="en-US" dirty="0" smtClean="0"/>
              <a:t>, used to allow a group of processes to decided to commit or abort a transaction (ensure atomicity) or in fault tolerant applications.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 smtClean="0">
                <a:solidFill>
                  <a:srgbClr val="00B0F0"/>
                </a:solidFill>
              </a:rPr>
              <a:t>Locking protocols </a:t>
            </a:r>
            <a:r>
              <a:rPr lang="en-US" altLang="en-US" dirty="0" smtClean="0"/>
              <a:t>to ensure mutual exclusion on a shared resource in a distributed environment.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smtClean="0"/>
              <a:t>Middleware Protocols to Support Communication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676400"/>
            <a:ext cx="8229600" cy="4525963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2800" dirty="0" smtClean="0"/>
              <a:t>Protocols for </a:t>
            </a:r>
            <a:r>
              <a:rPr lang="en-US" altLang="en-US" sz="2800" dirty="0" smtClean="0">
                <a:solidFill>
                  <a:srgbClr val="00B0F0"/>
                </a:solidFill>
              </a:rPr>
              <a:t>remote procedure call </a:t>
            </a:r>
            <a:r>
              <a:rPr lang="en-US" altLang="en-US" sz="2800" dirty="0" smtClean="0"/>
              <a:t>(RPC) or remote method invocation (RMI)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800" dirty="0" smtClean="0"/>
              <a:t>Protocols to support </a:t>
            </a:r>
            <a:r>
              <a:rPr lang="en-US" altLang="en-US" sz="2800" dirty="0" smtClean="0">
                <a:solidFill>
                  <a:srgbClr val="00B0F0"/>
                </a:solidFill>
              </a:rPr>
              <a:t>message-oriented services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800" dirty="0" smtClean="0"/>
              <a:t>Protocols to support </a:t>
            </a:r>
            <a:r>
              <a:rPr lang="en-US" altLang="en-US" sz="2800" dirty="0" smtClean="0">
                <a:solidFill>
                  <a:srgbClr val="00B0F0"/>
                </a:solidFill>
              </a:rPr>
              <a:t>streaming real-time data</a:t>
            </a:r>
            <a:r>
              <a:rPr lang="en-US" altLang="en-US" sz="2800" dirty="0" smtClean="0"/>
              <a:t>, as for multimedia applications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800" dirty="0" smtClean="0"/>
              <a:t>Protocols to support reliable </a:t>
            </a:r>
            <a:r>
              <a:rPr lang="en-US" altLang="en-US" sz="2800" dirty="0" smtClean="0">
                <a:solidFill>
                  <a:srgbClr val="00B0F0"/>
                </a:solidFill>
              </a:rPr>
              <a:t>multicast service </a:t>
            </a:r>
            <a:r>
              <a:rPr lang="en-US" altLang="en-US" sz="2800" dirty="0" smtClean="0"/>
              <a:t>across a wide-area network</a:t>
            </a:r>
            <a:br>
              <a:rPr lang="en-US" altLang="en-US" sz="2800" dirty="0" smtClean="0"/>
            </a:br>
            <a:r>
              <a:rPr lang="en-US" altLang="en-US" sz="2800" dirty="0" smtClean="0"/>
              <a:t/>
            </a:r>
            <a:br>
              <a:rPr lang="en-US" altLang="en-US" sz="2800" dirty="0" smtClean="0"/>
            </a:br>
            <a:r>
              <a:rPr lang="en-US" altLang="en-US" sz="2800" dirty="0" smtClean="0"/>
              <a:t>These protocols would be built on top of low-level message passing, as supported by the transport layer.</a:t>
            </a:r>
          </a:p>
          <a:p>
            <a:pPr eaLnBrk="1" hangingPunct="1">
              <a:lnSpc>
                <a:spcPct val="80000"/>
              </a:lnSpc>
            </a:pPr>
            <a:endParaRPr lang="en-US" altLang="en-US" sz="2800" dirty="0" smtClean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Messages	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 smtClean="0"/>
              <a:t>Transport layer message passing consists of two types of primitives: send and receive</a:t>
            </a:r>
          </a:p>
          <a:p>
            <a:pPr lvl="1" eaLnBrk="1" hangingPunct="1"/>
            <a:r>
              <a:rPr lang="en-US" altLang="en-US" sz="2400" smtClean="0"/>
              <a:t>May be implemented in the OS or through add-on libraries</a:t>
            </a:r>
          </a:p>
          <a:p>
            <a:pPr eaLnBrk="1" hangingPunct="1"/>
            <a:r>
              <a:rPr lang="en-US" altLang="en-US" sz="2800" smtClean="0"/>
              <a:t>Messages are composed in user space and sent via a send() primitive.</a:t>
            </a:r>
          </a:p>
          <a:p>
            <a:pPr eaLnBrk="1" hangingPunct="1"/>
            <a:r>
              <a:rPr lang="en-US" altLang="en-US" sz="2800" smtClean="0"/>
              <a:t>When processes are expecting a message they execute a receive() primitive.</a:t>
            </a:r>
          </a:p>
          <a:p>
            <a:pPr lvl="1" eaLnBrk="1" hangingPunct="1"/>
            <a:r>
              <a:rPr lang="en-US" altLang="en-US" sz="2400" smtClean="0"/>
              <a:t>Receives are often blocking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Types of Communication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Persistent versus transient</a:t>
            </a:r>
          </a:p>
          <a:p>
            <a:pPr eaLnBrk="1" hangingPunct="1"/>
            <a:r>
              <a:rPr lang="en-US" altLang="en-US" smtClean="0"/>
              <a:t>Synchronous versus asynchronous</a:t>
            </a:r>
          </a:p>
          <a:p>
            <a:pPr eaLnBrk="1" hangingPunct="1"/>
            <a:r>
              <a:rPr lang="en-US" altLang="en-US" smtClean="0"/>
              <a:t>Discrete versus streaming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smtClean="0"/>
              <a:t>Persistent versus Transient</a:t>
            </a:r>
            <a:br>
              <a:rPr lang="en-US" altLang="en-US" sz="4000" smtClean="0"/>
            </a:br>
            <a:r>
              <a:rPr lang="en-US" altLang="en-US" sz="4000" smtClean="0"/>
              <a:t>Communication 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 b="1" smtClean="0"/>
              <a:t>Persistent</a:t>
            </a:r>
            <a:r>
              <a:rPr lang="en-US" altLang="en-US" sz="2800" smtClean="0"/>
              <a:t>: messages are held by the middleware comm. service until they can be delivered.  (Think email)</a:t>
            </a:r>
          </a:p>
          <a:p>
            <a:pPr lvl="1" eaLnBrk="1" hangingPunct="1"/>
            <a:r>
              <a:rPr lang="en-US" altLang="en-US" sz="2400" smtClean="0"/>
              <a:t>Sender can terminate after executing send</a:t>
            </a:r>
          </a:p>
          <a:p>
            <a:pPr lvl="1" eaLnBrk="1" hangingPunct="1"/>
            <a:r>
              <a:rPr lang="en-US" altLang="en-US" sz="2400" smtClean="0"/>
              <a:t>Receiver will get message next time it runs</a:t>
            </a:r>
          </a:p>
          <a:p>
            <a:pPr eaLnBrk="1" hangingPunct="1"/>
            <a:r>
              <a:rPr lang="en-US" altLang="en-US" sz="2800" b="1" smtClean="0"/>
              <a:t>Transient</a:t>
            </a:r>
            <a:r>
              <a:rPr lang="en-US" altLang="en-US" sz="2800" smtClean="0"/>
              <a:t>: Messages exist only while the sender and receiver are running</a:t>
            </a:r>
          </a:p>
          <a:p>
            <a:pPr lvl="1" eaLnBrk="1" hangingPunct="1"/>
            <a:r>
              <a:rPr lang="en-US" altLang="en-US" sz="2400" smtClean="0"/>
              <a:t>Communication errors or inactive receiver cause the message to be discarded.</a:t>
            </a:r>
          </a:p>
          <a:p>
            <a:pPr lvl="1" eaLnBrk="1" hangingPunct="1"/>
            <a:r>
              <a:rPr lang="en-US" altLang="en-US" sz="2400" smtClean="0"/>
              <a:t>Transport-level communication is transient </a:t>
            </a:r>
          </a:p>
          <a:p>
            <a:pPr lvl="1" eaLnBrk="1" hangingPunct="1"/>
            <a:endParaRPr lang="en-US" altLang="en-US" sz="2400" smtClean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/>
          <a:lstStyle/>
          <a:p>
            <a:pPr eaLnBrk="1" hangingPunct="1"/>
            <a:r>
              <a:rPr lang="en-US" altLang="en-US" sz="3600" smtClean="0"/>
              <a:t>Asynchronous v Synchronous Communication 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600200"/>
            <a:ext cx="8686800" cy="4953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b="1" smtClean="0"/>
              <a:t>Asynchronous</a:t>
            </a:r>
            <a:r>
              <a:rPr lang="en-US" altLang="en-US" sz="2800" smtClean="0"/>
              <a:t>: (non-blocking) sender resumes execution as soon as the message is passed to the communication/middleware software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smtClean="0"/>
              <a:t>Message is buffered temporarily by the middleware until sent/received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b="1" smtClean="0"/>
              <a:t>Synchronous</a:t>
            </a:r>
            <a:r>
              <a:rPr lang="en-US" altLang="en-US" sz="2800" smtClean="0"/>
              <a:t>: sender is blocked until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smtClean="0"/>
              <a:t>The OS or middleware notifies acceptance of the message, </a:t>
            </a:r>
            <a:r>
              <a:rPr lang="en-US" altLang="en-US" sz="2400" i="1" smtClean="0"/>
              <a:t>or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smtClean="0"/>
              <a:t>The message has been delivered to the receiver, </a:t>
            </a:r>
            <a:r>
              <a:rPr lang="en-US" altLang="en-US" sz="2400" i="1" smtClean="0"/>
              <a:t>or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smtClean="0"/>
              <a:t>The receiver processes it &amp; returns a response. (Also called a </a:t>
            </a:r>
            <a:r>
              <a:rPr lang="en-US" altLang="en-US" sz="2400" smtClean="0">
                <a:solidFill>
                  <a:srgbClr val="FF0000"/>
                </a:solidFill>
              </a:rPr>
              <a:t>rendezvous</a:t>
            </a:r>
            <a:r>
              <a:rPr lang="en-US" altLang="en-US" sz="2400" smtClean="0"/>
              <a:t>) –this is what we’ve been calling synchronous up until now.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5"/>
          <p:cNvSpPr>
            <a:spLocks noChangeArrowheads="1"/>
          </p:cNvSpPr>
          <p:nvPr/>
        </p:nvSpPr>
        <p:spPr bwMode="auto">
          <a:xfrm>
            <a:off x="304800" y="5715000"/>
            <a:ext cx="85344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en-US" sz="2400"/>
              <a:t>	Figure 4-4. Viewing middleware as an intermediate (distributed) service in application-level communication.</a:t>
            </a:r>
          </a:p>
        </p:txBody>
      </p:sp>
      <p:pic>
        <p:nvPicPr>
          <p:cNvPr id="32771" name="Picture 6" descr="04-0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0763" y="1228725"/>
            <a:ext cx="7300912" cy="4164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Overview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600200"/>
            <a:ext cx="8534400" cy="4525963"/>
          </a:xfrm>
        </p:spPr>
        <p:txBody>
          <a:bodyPr/>
          <a:lstStyle/>
          <a:p>
            <a:pPr eaLnBrk="1" hangingPunct="1"/>
            <a:r>
              <a:rPr lang="en-US" altLang="en-US" smtClean="0"/>
              <a:t>Message-Passing Protocols</a:t>
            </a:r>
          </a:p>
          <a:p>
            <a:pPr lvl="1" eaLnBrk="1" hangingPunct="1"/>
            <a:r>
              <a:rPr lang="en-US" altLang="en-US" smtClean="0"/>
              <a:t>OSI reference model</a:t>
            </a:r>
          </a:p>
          <a:p>
            <a:pPr lvl="1" eaLnBrk="1" hangingPunct="1"/>
            <a:r>
              <a:rPr lang="en-US" altLang="en-US" smtClean="0"/>
              <a:t>TCP/IP</a:t>
            </a:r>
          </a:p>
          <a:p>
            <a:pPr lvl="1" eaLnBrk="1" hangingPunct="1"/>
            <a:r>
              <a:rPr lang="en-US" altLang="en-US" smtClean="0"/>
              <a:t>Others (Ethernet, token ring, …)</a:t>
            </a:r>
          </a:p>
          <a:p>
            <a:pPr eaLnBrk="1" hangingPunct="1"/>
            <a:r>
              <a:rPr lang="en-US" altLang="en-US" smtClean="0"/>
              <a:t>Higher level communication models</a:t>
            </a:r>
          </a:p>
          <a:p>
            <a:pPr lvl="1" eaLnBrk="1" hangingPunct="1"/>
            <a:r>
              <a:rPr lang="en-US" altLang="en-US" smtClean="0"/>
              <a:t>Remote Procedure Call (RPC)</a:t>
            </a:r>
          </a:p>
          <a:p>
            <a:pPr lvl="1" eaLnBrk="1" hangingPunct="1"/>
            <a:r>
              <a:rPr lang="en-US" altLang="en-US" smtClean="0"/>
              <a:t>Message-Oriented Middleware (time permitting)</a:t>
            </a:r>
          </a:p>
          <a:p>
            <a:pPr lvl="1" eaLnBrk="1" hangingPunct="1"/>
            <a:r>
              <a:rPr lang="en-US" altLang="en-US" smtClean="0"/>
              <a:t>Data Streaming (time permitting)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Evaluation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smtClean="0"/>
              <a:t>Communiction primitives that don’t wait for a response are faster, more flexible, but programs may behave unpredictably since messages will arrive at unpredictable times. 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smtClean="0"/>
              <a:t>Event-based systems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smtClean="0"/>
              <a:t>Fully synchronous primitives may slow processes down, but program behavior is easier to understand.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smtClean="0"/>
              <a:t>In multithreaded processes, blocking is not as big a problem because a special thread can be created to wait for messages.  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smtClean="0"/>
              <a:t>Discrete versus Streaming Communication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b="1" smtClean="0"/>
              <a:t>Discrete</a:t>
            </a:r>
            <a:r>
              <a:rPr lang="en-US" altLang="en-US" smtClean="0"/>
              <a:t>: communicating parties exchange discrete messages</a:t>
            </a:r>
          </a:p>
          <a:p>
            <a:pPr eaLnBrk="1" hangingPunct="1"/>
            <a:r>
              <a:rPr lang="en-US" altLang="en-US" b="1" smtClean="0"/>
              <a:t>Streaming</a:t>
            </a:r>
            <a:r>
              <a:rPr lang="en-US" altLang="en-US" smtClean="0"/>
              <a:t>: one-way communication; a “session” consists of multiple messages from the sender that are related either by send order, temporal proximity, etc.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smtClean="0"/>
              <a:t>Middleware Communication Techniques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Remote Procedure Call</a:t>
            </a:r>
          </a:p>
          <a:p>
            <a:pPr eaLnBrk="1" hangingPunct="1"/>
            <a:r>
              <a:rPr lang="en-US" altLang="en-US" smtClean="0"/>
              <a:t>Message-Oriented Communication</a:t>
            </a:r>
          </a:p>
          <a:p>
            <a:pPr eaLnBrk="1" hangingPunct="1"/>
            <a:r>
              <a:rPr lang="en-US" altLang="en-US" smtClean="0"/>
              <a:t>Stream-Oriented Communication</a:t>
            </a:r>
          </a:p>
          <a:p>
            <a:pPr eaLnBrk="1" hangingPunct="1"/>
            <a:r>
              <a:rPr lang="en-US" altLang="en-US" smtClean="0"/>
              <a:t>Multicast Communication</a:t>
            </a:r>
            <a:br>
              <a:rPr lang="en-US" altLang="en-US" smtClean="0"/>
            </a:br>
            <a:r>
              <a:rPr lang="en-US" altLang="en-US" smtClean="0"/>
              <a:t/>
            </a:r>
            <a:br>
              <a:rPr lang="en-US" altLang="en-US" smtClean="0"/>
            </a:br>
            <a:endParaRPr lang="en-US" altLang="en-US" smtClean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>
                <a:solidFill>
                  <a:srgbClr val="FF0000"/>
                </a:solidFill>
              </a:rPr>
              <a:t>RPC - Motivation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mtClean="0"/>
              <a:t>Low level message passing is based on </a:t>
            </a:r>
            <a:r>
              <a:rPr lang="en-US" altLang="en-US" i="1" smtClean="0"/>
              <a:t>send</a:t>
            </a:r>
            <a:r>
              <a:rPr lang="en-US" altLang="en-US" smtClean="0"/>
              <a:t> and </a:t>
            </a:r>
            <a:r>
              <a:rPr lang="en-US" altLang="en-US" i="1" smtClean="0"/>
              <a:t>receive</a:t>
            </a:r>
            <a:r>
              <a:rPr lang="en-US" altLang="en-US" smtClean="0"/>
              <a:t> primitives.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mtClean="0"/>
              <a:t>Messages lack </a:t>
            </a:r>
            <a:r>
              <a:rPr lang="en-US" altLang="en-US" i="1" smtClean="0"/>
              <a:t>access transparency</a:t>
            </a:r>
            <a:r>
              <a:rPr lang="en-US" altLang="en-US" smtClean="0"/>
              <a:t>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mtClean="0"/>
              <a:t>Differences in data representation, need to understand message-passing process, etc.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mtClean="0"/>
              <a:t>Programming is simplified if processes can exchange information using techniques that are similar to those used in a shared memory environment.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mtClean="0"/>
          </a:p>
          <a:p>
            <a:pPr eaLnBrk="1" hangingPunct="1">
              <a:lnSpc>
                <a:spcPct val="90000"/>
              </a:lnSpc>
            </a:pPr>
            <a:endParaRPr lang="en-US" altLang="en-US" smtClean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z="4000" dirty="0" smtClean="0">
                <a:solidFill>
                  <a:srgbClr val="FF0000"/>
                </a:solidFill>
              </a:rPr>
              <a:t>The Remote Procedure Call  (RPC) Model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828800"/>
            <a:ext cx="8153400" cy="4419600"/>
          </a:xfrm>
        </p:spPr>
        <p:txBody>
          <a:bodyPr/>
          <a:lstStyle/>
          <a:p>
            <a:pPr eaLnBrk="1" hangingPunct="1"/>
            <a:r>
              <a:rPr lang="en-US" altLang="en-US" smtClean="0"/>
              <a:t>A high-level network communication interface </a:t>
            </a:r>
          </a:p>
          <a:p>
            <a:pPr eaLnBrk="1" hangingPunct="1"/>
            <a:r>
              <a:rPr lang="en-US" altLang="en-US" smtClean="0"/>
              <a:t>Based on the single-process procedure call model.</a:t>
            </a:r>
          </a:p>
          <a:p>
            <a:pPr eaLnBrk="1" hangingPunct="1"/>
            <a:r>
              <a:rPr lang="en-US" altLang="en-US" smtClean="0"/>
              <a:t>Client request: formulated as a procedure call to a function on the server. </a:t>
            </a:r>
          </a:p>
          <a:p>
            <a:pPr eaLnBrk="1" hangingPunct="1"/>
            <a:r>
              <a:rPr lang="en-US" altLang="en-US" smtClean="0"/>
              <a:t>Server’s  reply: formulated as function return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mtClean="0"/>
              <a:t>Conventional Procedure Calls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828800"/>
            <a:ext cx="8077200" cy="4800600"/>
          </a:xfrm>
        </p:spPr>
        <p:txBody>
          <a:bodyPr/>
          <a:lstStyle/>
          <a:p>
            <a:pPr eaLnBrk="1" hangingPunct="1"/>
            <a:r>
              <a:rPr lang="en-US" altLang="en-US" smtClean="0"/>
              <a:t>Initiated when a process calls a function or procedure</a:t>
            </a:r>
          </a:p>
          <a:p>
            <a:pPr eaLnBrk="1" hangingPunct="1"/>
            <a:r>
              <a:rPr lang="en-US" altLang="en-US" smtClean="0"/>
              <a:t>The caller is “suspended” until the called function completes.</a:t>
            </a:r>
          </a:p>
          <a:p>
            <a:pPr eaLnBrk="1" hangingPunct="1"/>
            <a:r>
              <a:rPr lang="en-US" altLang="en-US" smtClean="0"/>
              <a:t>Arguments &amp; return address are pushed onto the process stack. </a:t>
            </a:r>
          </a:p>
          <a:p>
            <a:pPr eaLnBrk="1" hangingPunct="1"/>
            <a:r>
              <a:rPr lang="en-US" altLang="en-US" smtClean="0"/>
              <a:t>Variables local to the called function are pushed on the stack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487362"/>
          </a:xfrm>
        </p:spPr>
        <p:txBody>
          <a:bodyPr/>
          <a:lstStyle/>
          <a:p>
            <a:pPr eaLnBrk="1" hangingPunct="1"/>
            <a:r>
              <a:rPr lang="en-US" altLang="en-US" sz="4000" smtClean="0"/>
              <a:t>Conventional Procedure Call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5638800"/>
            <a:ext cx="8839200" cy="1066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sz="2400" smtClean="0"/>
              <a:t>	Figure 4-5. (a) Parameter passing in a local procedure call: the stack before the call to </a:t>
            </a:r>
            <a:r>
              <a:rPr lang="en-US" altLang="en-US" sz="2400" i="1" smtClean="0"/>
              <a:t>read</a:t>
            </a:r>
            <a:r>
              <a:rPr lang="en-US" altLang="en-US" sz="2400" smtClean="0"/>
              <a:t>. (b) The stack while the called procedure is active.</a:t>
            </a:r>
          </a:p>
        </p:txBody>
      </p:sp>
      <p:pic>
        <p:nvPicPr>
          <p:cNvPr id="39940" name="Picture 4" descr="04-0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30338" y="933450"/>
            <a:ext cx="6383337" cy="4397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941" name="Text Box 5"/>
          <p:cNvSpPr txBox="1">
            <a:spLocks noChangeArrowheads="1"/>
          </p:cNvSpPr>
          <p:nvPr/>
        </p:nvSpPr>
        <p:spPr bwMode="auto">
          <a:xfrm>
            <a:off x="5791200" y="838200"/>
            <a:ext cx="31115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en-US" i="1"/>
              <a:t>count = read(fd, buf, nbytes);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Conventional Procedure Calls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Control passes to the called function</a:t>
            </a:r>
          </a:p>
          <a:p>
            <a:pPr eaLnBrk="1" hangingPunct="1"/>
            <a:r>
              <a:rPr lang="en-US" altLang="en-US" smtClean="0"/>
              <a:t>The called function executes, returns value(s) either through parameters or in registers.</a:t>
            </a:r>
          </a:p>
          <a:p>
            <a:pPr eaLnBrk="1" hangingPunct="1"/>
            <a:r>
              <a:rPr lang="en-US" altLang="en-US" smtClean="0"/>
              <a:t>The stack is popped.</a:t>
            </a:r>
          </a:p>
          <a:p>
            <a:pPr eaLnBrk="1" hangingPunct="1"/>
            <a:r>
              <a:rPr lang="en-US" altLang="en-US" smtClean="0"/>
              <a:t>Calling function resumes executing</a:t>
            </a:r>
          </a:p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>
                <a:solidFill>
                  <a:srgbClr val="FF0000"/>
                </a:solidFill>
              </a:rPr>
              <a:t>Remote Procedure Calls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676400"/>
            <a:ext cx="7772400" cy="4724400"/>
          </a:xfrm>
        </p:spPr>
        <p:txBody>
          <a:bodyPr/>
          <a:lstStyle/>
          <a:p>
            <a:pPr eaLnBrk="1" hangingPunct="1"/>
            <a:r>
              <a:rPr lang="en-US" altLang="en-US" sz="2800" smtClean="0"/>
              <a:t>Basic operation of RPC parallels same-process procedure calling</a:t>
            </a:r>
          </a:p>
          <a:p>
            <a:pPr eaLnBrk="1" hangingPunct="1"/>
            <a:r>
              <a:rPr lang="en-US" altLang="en-US" sz="2800" smtClean="0"/>
              <a:t>Caller process executes the remote call and is suspended until called function completes and results are returned.</a:t>
            </a:r>
          </a:p>
          <a:p>
            <a:pPr eaLnBrk="1" hangingPunct="1"/>
            <a:r>
              <a:rPr lang="en-US" altLang="en-US" sz="2800" smtClean="0"/>
              <a:t>Parameters are passed to the machine where the procedure will execute.</a:t>
            </a:r>
          </a:p>
          <a:p>
            <a:pPr eaLnBrk="1" hangingPunct="1"/>
            <a:r>
              <a:rPr lang="en-US" altLang="en-US" sz="2800" smtClean="0"/>
              <a:t>When procedure completes, results are passed back to the caller and the client process resumes execution at that time.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5638800"/>
            <a:ext cx="8229600" cy="609600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en-US" sz="2000" smtClean="0"/>
              <a:t>Figure 4-6. Principle of RPC between a client and server program.</a:t>
            </a:r>
          </a:p>
        </p:txBody>
      </p:sp>
      <p:pic>
        <p:nvPicPr>
          <p:cNvPr id="43011" name="Picture 4" descr="04-0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1066800"/>
            <a:ext cx="7645400" cy="381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Introduction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8006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A </a:t>
            </a:r>
            <a:r>
              <a:rPr lang="en-US" altLang="en-US" dirty="0" smtClean="0">
                <a:solidFill>
                  <a:srgbClr val="00B0F0"/>
                </a:solidFill>
              </a:rPr>
              <a:t>communication network </a:t>
            </a:r>
            <a:r>
              <a:rPr lang="en-US" altLang="en-US" dirty="0" smtClean="0"/>
              <a:t>provides data exchange between two or more end points.  </a:t>
            </a:r>
          </a:p>
          <a:p>
            <a:pPr eaLnBrk="1" hangingPunct="1"/>
            <a:r>
              <a:rPr lang="en-US" altLang="en-US" dirty="0" smtClean="0"/>
              <a:t>Ex: telegraph or telephone system.</a:t>
            </a:r>
          </a:p>
          <a:p>
            <a:pPr eaLnBrk="1" hangingPunct="1"/>
            <a:r>
              <a:rPr lang="en-US" altLang="en-US" dirty="0" smtClean="0"/>
              <a:t>In a computer network, the end points of the data exchange are computers and/or terminals. nodes, sites, hosts, etc.,</a:t>
            </a:r>
          </a:p>
          <a:p>
            <a:pPr eaLnBrk="1" hangingPunct="1"/>
            <a:r>
              <a:rPr lang="en-US" altLang="en-US" dirty="0" smtClean="0"/>
              <a:t>Networks can use switched, broadcast, or multicast technology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RPC and Client-Server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RPC forms the basis of most client-server systems.</a:t>
            </a:r>
          </a:p>
          <a:p>
            <a:pPr eaLnBrk="1" hangingPunct="1"/>
            <a:r>
              <a:rPr lang="en-US" altLang="en-US" dirty="0" smtClean="0"/>
              <a:t>Clients formulate requests to servers as procedure calls</a:t>
            </a:r>
          </a:p>
          <a:p>
            <a:pPr eaLnBrk="1" hangingPunct="1"/>
            <a:r>
              <a:rPr lang="en-US" altLang="en-US" dirty="0" smtClean="0"/>
              <a:t>Access transparency is provided by the RPC mechanism</a:t>
            </a:r>
          </a:p>
          <a:p>
            <a:pPr eaLnBrk="1" hangingPunct="1"/>
            <a:r>
              <a:rPr lang="en-US" altLang="en-US" dirty="0" smtClean="0"/>
              <a:t>Implementation?</a:t>
            </a:r>
          </a:p>
          <a:p>
            <a:pPr eaLnBrk="1" hangingPunct="1">
              <a:buFontTx/>
              <a:buNone/>
            </a:pPr>
            <a:endParaRPr lang="en-US" altLang="en-US" dirty="0" smtClean="0"/>
          </a:p>
          <a:p>
            <a:pPr eaLnBrk="1" hangingPunct="1">
              <a:buFontTx/>
              <a:buNone/>
            </a:pPr>
            <a:endParaRPr lang="en-US" altLang="en-US" dirty="0" smtClean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mtClean="0"/>
              <a:t>Transparency Using Stubs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295400"/>
            <a:ext cx="7848600" cy="5029200"/>
          </a:xfrm>
        </p:spPr>
        <p:txBody>
          <a:bodyPr/>
          <a:lstStyle/>
          <a:p>
            <a:pPr eaLnBrk="1" hangingPunct="1"/>
            <a:r>
              <a:rPr lang="en-US" altLang="en-US" smtClean="0">
                <a:solidFill>
                  <a:srgbClr val="FF0000"/>
                </a:solidFill>
              </a:rPr>
              <a:t>Stub procedures</a:t>
            </a:r>
            <a:r>
              <a:rPr lang="en-US" altLang="en-US" smtClean="0"/>
              <a:t> (one for each RPC) </a:t>
            </a:r>
          </a:p>
          <a:p>
            <a:pPr eaLnBrk="1" hangingPunct="1"/>
            <a:r>
              <a:rPr lang="en-US" altLang="en-US" smtClean="0"/>
              <a:t>For procedure calls, control flows from </a:t>
            </a:r>
          </a:p>
          <a:p>
            <a:pPr lvl="1" eaLnBrk="1" hangingPunct="1"/>
            <a:r>
              <a:rPr lang="en-US" altLang="en-US" smtClean="0"/>
              <a:t>Client application to client-side stub </a:t>
            </a:r>
          </a:p>
          <a:p>
            <a:pPr lvl="1" eaLnBrk="1" hangingPunct="1"/>
            <a:r>
              <a:rPr lang="en-US" altLang="en-US" smtClean="0"/>
              <a:t>Client stub to server stub</a:t>
            </a:r>
          </a:p>
          <a:p>
            <a:pPr lvl="1" eaLnBrk="1" hangingPunct="1"/>
            <a:r>
              <a:rPr lang="en-US" altLang="en-US" smtClean="0"/>
              <a:t>Server stub to server procedure</a:t>
            </a:r>
          </a:p>
          <a:p>
            <a:pPr eaLnBrk="1" hangingPunct="1"/>
            <a:r>
              <a:rPr lang="en-US" altLang="en-US" smtClean="0"/>
              <a:t>For procedure return, control flows from</a:t>
            </a:r>
          </a:p>
          <a:p>
            <a:pPr lvl="1" eaLnBrk="1" hangingPunct="1"/>
            <a:r>
              <a:rPr lang="en-US" altLang="en-US" smtClean="0"/>
              <a:t>Server procedure to server-stub</a:t>
            </a:r>
          </a:p>
          <a:p>
            <a:pPr lvl="1" eaLnBrk="1" hangingPunct="1"/>
            <a:r>
              <a:rPr lang="en-US" altLang="en-US" smtClean="0"/>
              <a:t>Server-stub to client-stub</a:t>
            </a:r>
          </a:p>
          <a:p>
            <a:pPr lvl="1" eaLnBrk="1" hangingPunct="1"/>
            <a:r>
              <a:rPr lang="en-US" altLang="en-US" smtClean="0"/>
              <a:t>Client-stub to client application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Client Stub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When an application makes an RPC the stub procedure does the following:</a:t>
            </a:r>
          </a:p>
          <a:p>
            <a:pPr lvl="1" eaLnBrk="1" hangingPunct="1"/>
            <a:r>
              <a:rPr lang="en-US" altLang="en-US" smtClean="0"/>
              <a:t>Builds a message containing parameters and calls local OS to </a:t>
            </a:r>
            <a:r>
              <a:rPr lang="en-US" altLang="en-US" i="1" smtClean="0"/>
              <a:t>send</a:t>
            </a:r>
            <a:r>
              <a:rPr lang="en-US" altLang="en-US" smtClean="0"/>
              <a:t> the message</a:t>
            </a:r>
          </a:p>
          <a:p>
            <a:pPr lvl="1" eaLnBrk="1" hangingPunct="1"/>
            <a:r>
              <a:rPr lang="en-US" altLang="en-US" smtClean="0"/>
              <a:t>Packing parameters into a message is called </a:t>
            </a:r>
            <a:r>
              <a:rPr lang="en-US" altLang="en-US" b="1" smtClean="0"/>
              <a:t>parameter marshalling</a:t>
            </a:r>
            <a:r>
              <a:rPr lang="en-US" altLang="en-US" smtClean="0"/>
              <a:t>.</a:t>
            </a:r>
          </a:p>
          <a:p>
            <a:pPr lvl="1" eaLnBrk="1" hangingPunct="1"/>
            <a:r>
              <a:rPr lang="en-US" altLang="en-US" smtClean="0"/>
              <a:t>Stub procedure calls </a:t>
            </a:r>
            <a:r>
              <a:rPr lang="en-US" altLang="en-US" i="1" smtClean="0"/>
              <a:t>receive( )</a:t>
            </a:r>
            <a:r>
              <a:rPr lang="en-US" altLang="en-US" smtClean="0"/>
              <a:t> to wait for a reply (blocking receive primitive)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OS Layer Actions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Client’s OS sends message to the remote machine</a:t>
            </a:r>
          </a:p>
          <a:p>
            <a:pPr eaLnBrk="1" hangingPunct="1"/>
            <a:r>
              <a:rPr lang="en-US" altLang="en-US" smtClean="0"/>
              <a:t>Remote OS passes the message to the server stub</a:t>
            </a:r>
          </a:p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Server Stub Actions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458200" cy="4525963"/>
          </a:xfrm>
        </p:spPr>
        <p:txBody>
          <a:bodyPr/>
          <a:lstStyle/>
          <a:p>
            <a:pPr eaLnBrk="1" hangingPunct="1"/>
            <a:r>
              <a:rPr lang="en-US" altLang="en-US" smtClean="0"/>
              <a:t>Unpack parameters, make a call to the server</a:t>
            </a:r>
          </a:p>
          <a:p>
            <a:pPr eaLnBrk="1" hangingPunct="1"/>
            <a:r>
              <a:rPr lang="en-US" altLang="en-US" smtClean="0"/>
              <a:t>When server function completes execution and returns answers to the stub, the stub packs results into a message</a:t>
            </a:r>
          </a:p>
          <a:p>
            <a:pPr eaLnBrk="1" hangingPunct="1"/>
            <a:r>
              <a:rPr lang="en-US" altLang="en-US" smtClean="0"/>
              <a:t>Call OS to send message to client machine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OS Layer Actions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Server’s OS sends the message to client</a:t>
            </a:r>
          </a:p>
          <a:p>
            <a:pPr eaLnBrk="1" hangingPunct="1"/>
            <a:r>
              <a:rPr lang="en-US" altLang="en-US" smtClean="0"/>
              <a:t>Client OS receives message containing the reply and passes it to the client stub.</a:t>
            </a:r>
          </a:p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Client Stub, Revisited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Client stub unpacks the result and returns the values to the client through the normal function return mechanism</a:t>
            </a:r>
          </a:p>
          <a:p>
            <a:pPr lvl="1" eaLnBrk="1" hangingPunct="1"/>
            <a:r>
              <a:rPr lang="en-US" altLang="en-US" smtClean="0"/>
              <a:t>Either as a value, directly or</a:t>
            </a:r>
          </a:p>
          <a:p>
            <a:pPr lvl="1" eaLnBrk="1" hangingPunct="1"/>
            <a:r>
              <a:rPr lang="en-US" altLang="en-US" smtClean="0"/>
              <a:t>Through parameters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Passing Value Parameters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5791200"/>
            <a:ext cx="8229600" cy="533400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en-US" sz="1800" smtClean="0"/>
              <a:t>Figure 4-7. The steps involved in a doing a remote computation through RPC.</a:t>
            </a:r>
          </a:p>
        </p:txBody>
      </p:sp>
      <p:pic>
        <p:nvPicPr>
          <p:cNvPr id="51204" name="Picture 4" descr="04-07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0" y="1600200"/>
            <a:ext cx="7907338" cy="3778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Issues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mtClean="0"/>
              <a:t>Are parameters call-by-value or call-by-reference?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mtClean="0"/>
              <a:t>Call-by-value: in same-process procedure calls, parameter value is pushed on the stack, acts like a local variable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mtClean="0"/>
              <a:t>Call-by-reference: in same-process calls, a pointer to the parameter is pushed on the stack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mtClean="0"/>
              <a:t>How is the data represented?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mtClean="0"/>
              <a:t>What protocols are used?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RPC Call/Request message</a:t>
            </a:r>
            <a:endParaRPr lang="en-US" dirty="0"/>
          </a:p>
        </p:txBody>
      </p:sp>
      <p:pic>
        <p:nvPicPr>
          <p:cNvPr id="26625" name="Picture 1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2072915"/>
            <a:ext cx="8229600" cy="35805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smtClean="0"/>
              <a:t>Network Communication Technologies – Switched Networks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Usual approach in wide-area networks</a:t>
            </a:r>
          </a:p>
          <a:p>
            <a:pPr eaLnBrk="1" hangingPunct="1"/>
            <a:r>
              <a:rPr lang="en-US" altLang="en-US" dirty="0" smtClean="0"/>
              <a:t>Partially, instead of fully connected</a:t>
            </a:r>
          </a:p>
          <a:p>
            <a:pPr eaLnBrk="1" hangingPunct="1"/>
            <a:r>
              <a:rPr lang="en-US" altLang="en-US" dirty="0" smtClean="0"/>
              <a:t>Messages are </a:t>
            </a:r>
            <a:r>
              <a:rPr lang="en-US" altLang="en-US" dirty="0" smtClean="0">
                <a:solidFill>
                  <a:srgbClr val="FF5050"/>
                </a:solidFill>
              </a:rPr>
              <a:t>switched</a:t>
            </a:r>
            <a:r>
              <a:rPr lang="en-US" altLang="en-US" dirty="0" smtClean="0"/>
              <a:t> from one segment to another to reach a destination.</a:t>
            </a:r>
          </a:p>
          <a:p>
            <a:pPr eaLnBrk="1" hangingPunct="1"/>
            <a:r>
              <a:rPr lang="en-US" altLang="en-US" dirty="0" smtClean="0">
                <a:solidFill>
                  <a:srgbClr val="FF0000"/>
                </a:solidFill>
              </a:rPr>
              <a:t>Routing</a:t>
            </a:r>
            <a:r>
              <a:rPr lang="en-US" altLang="en-US" dirty="0" smtClean="0"/>
              <a:t> is the process of choosing the next segment.</a:t>
            </a:r>
          </a:p>
          <a:p>
            <a:pPr lvl="1" eaLnBrk="1" hangingPunct="1"/>
            <a:endParaRPr lang="en-US" altLang="en-US" dirty="0" smtClean="0"/>
          </a:p>
        </p:txBody>
      </p:sp>
      <p:sp>
        <p:nvSpPr>
          <p:cNvPr id="8196" name="Oval 4"/>
          <p:cNvSpPr>
            <a:spLocks noChangeArrowheads="1"/>
          </p:cNvSpPr>
          <p:nvPr/>
        </p:nvSpPr>
        <p:spPr bwMode="auto">
          <a:xfrm>
            <a:off x="5257800" y="4724400"/>
            <a:ext cx="3810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en-US"/>
              <a:t>X</a:t>
            </a:r>
          </a:p>
        </p:txBody>
      </p:sp>
      <p:sp>
        <p:nvSpPr>
          <p:cNvPr id="8197" name="Oval 5"/>
          <p:cNvSpPr>
            <a:spLocks noChangeArrowheads="1"/>
          </p:cNvSpPr>
          <p:nvPr/>
        </p:nvSpPr>
        <p:spPr bwMode="auto">
          <a:xfrm>
            <a:off x="6172200" y="4724400"/>
            <a:ext cx="3810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8198" name="Oval 6"/>
          <p:cNvSpPr>
            <a:spLocks noChangeArrowheads="1"/>
          </p:cNvSpPr>
          <p:nvPr/>
        </p:nvSpPr>
        <p:spPr bwMode="auto">
          <a:xfrm>
            <a:off x="5486400" y="5410200"/>
            <a:ext cx="3810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8199" name="Oval 7"/>
          <p:cNvSpPr>
            <a:spLocks noChangeArrowheads="1"/>
          </p:cNvSpPr>
          <p:nvPr/>
        </p:nvSpPr>
        <p:spPr bwMode="auto">
          <a:xfrm>
            <a:off x="7010400" y="4724400"/>
            <a:ext cx="3810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8200" name="Oval 8"/>
          <p:cNvSpPr>
            <a:spLocks noChangeArrowheads="1"/>
          </p:cNvSpPr>
          <p:nvPr/>
        </p:nvSpPr>
        <p:spPr bwMode="auto">
          <a:xfrm>
            <a:off x="6324600" y="5791200"/>
            <a:ext cx="3810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8201" name="Oval 9"/>
          <p:cNvSpPr>
            <a:spLocks noChangeArrowheads="1"/>
          </p:cNvSpPr>
          <p:nvPr/>
        </p:nvSpPr>
        <p:spPr bwMode="auto">
          <a:xfrm>
            <a:off x="6400800" y="5257800"/>
            <a:ext cx="3810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8202" name="Oval 10"/>
          <p:cNvSpPr>
            <a:spLocks noChangeArrowheads="1"/>
          </p:cNvSpPr>
          <p:nvPr/>
        </p:nvSpPr>
        <p:spPr bwMode="auto">
          <a:xfrm>
            <a:off x="7620000" y="5791200"/>
            <a:ext cx="381000" cy="304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en-US"/>
              <a:t>Y</a:t>
            </a:r>
          </a:p>
        </p:txBody>
      </p:sp>
      <p:sp>
        <p:nvSpPr>
          <p:cNvPr id="8203" name="Line 11"/>
          <p:cNvSpPr>
            <a:spLocks noChangeShapeType="1"/>
          </p:cNvSpPr>
          <p:nvPr/>
        </p:nvSpPr>
        <p:spPr bwMode="auto">
          <a:xfrm>
            <a:off x="5486400" y="5029200"/>
            <a:ext cx="1524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8204" name="Line 12"/>
          <p:cNvSpPr>
            <a:spLocks noChangeShapeType="1"/>
          </p:cNvSpPr>
          <p:nvPr/>
        </p:nvSpPr>
        <p:spPr bwMode="auto">
          <a:xfrm>
            <a:off x="5638800" y="4876800"/>
            <a:ext cx="7620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8205" name="Line 13"/>
          <p:cNvSpPr>
            <a:spLocks noChangeShapeType="1"/>
          </p:cNvSpPr>
          <p:nvPr/>
        </p:nvSpPr>
        <p:spPr bwMode="auto">
          <a:xfrm>
            <a:off x="6477000" y="5029200"/>
            <a:ext cx="7620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8206" name="Line 14"/>
          <p:cNvSpPr>
            <a:spLocks noChangeShapeType="1"/>
          </p:cNvSpPr>
          <p:nvPr/>
        </p:nvSpPr>
        <p:spPr bwMode="auto">
          <a:xfrm>
            <a:off x="6781800" y="5486400"/>
            <a:ext cx="8382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8207" name="Line 16"/>
          <p:cNvSpPr>
            <a:spLocks noChangeShapeType="1"/>
          </p:cNvSpPr>
          <p:nvPr/>
        </p:nvSpPr>
        <p:spPr bwMode="auto">
          <a:xfrm>
            <a:off x="6705600" y="5943600"/>
            <a:ext cx="914400" cy="76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8208" name="Line 20"/>
          <p:cNvSpPr>
            <a:spLocks noChangeShapeType="1"/>
          </p:cNvSpPr>
          <p:nvPr/>
        </p:nvSpPr>
        <p:spPr bwMode="auto">
          <a:xfrm flipH="1">
            <a:off x="6705600" y="5029200"/>
            <a:ext cx="3810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8209" name="Line 21"/>
          <p:cNvSpPr>
            <a:spLocks noChangeShapeType="1"/>
          </p:cNvSpPr>
          <p:nvPr/>
        </p:nvSpPr>
        <p:spPr bwMode="auto">
          <a:xfrm>
            <a:off x="5791200" y="5638800"/>
            <a:ext cx="53340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8210" name="Line 22"/>
          <p:cNvSpPr>
            <a:spLocks noChangeShapeType="1"/>
          </p:cNvSpPr>
          <p:nvPr/>
        </p:nvSpPr>
        <p:spPr bwMode="auto">
          <a:xfrm>
            <a:off x="5638800" y="4800600"/>
            <a:ext cx="533400" cy="76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8211" name="Line 25"/>
          <p:cNvSpPr>
            <a:spLocks noChangeShapeType="1"/>
          </p:cNvSpPr>
          <p:nvPr/>
        </p:nvSpPr>
        <p:spPr bwMode="auto">
          <a:xfrm flipV="1">
            <a:off x="5867400" y="5486400"/>
            <a:ext cx="609600" cy="76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RPC Reply message</a:t>
            </a:r>
            <a:endParaRPr lang="en-US" dirty="0"/>
          </a:p>
        </p:txBody>
      </p:sp>
      <p:pic>
        <p:nvPicPr>
          <p:cNvPr id="9625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2033389"/>
            <a:ext cx="8229600" cy="3659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smtClean="0"/>
              <a:t>Parameter Passing –Value Parameters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For </a:t>
            </a:r>
            <a:r>
              <a:rPr lang="en-US" altLang="en-US" i="1" dirty="0" smtClean="0"/>
              <a:t>value parameters</a:t>
            </a:r>
            <a:r>
              <a:rPr lang="en-US" altLang="en-US" dirty="0" smtClean="0"/>
              <a:t>, value can be placed in the message and delivered directly, except …</a:t>
            </a:r>
          </a:p>
          <a:p>
            <a:pPr lvl="1" eaLnBrk="1" hangingPunct="1"/>
            <a:r>
              <a:rPr lang="en-US" altLang="en-US" dirty="0" smtClean="0"/>
              <a:t>Are the same internal representations used on both machines? (char. code, numeric rep.)</a:t>
            </a:r>
          </a:p>
          <a:p>
            <a:pPr lvl="1" eaLnBrk="1" hangingPunct="1"/>
            <a:r>
              <a:rPr lang="en-US" altLang="en-US" dirty="0" smtClean="0"/>
              <a:t>Is the representation big </a:t>
            </a:r>
            <a:r>
              <a:rPr lang="en-US" altLang="en-US" dirty="0" err="1" smtClean="0"/>
              <a:t>endian</a:t>
            </a:r>
            <a:r>
              <a:rPr lang="en-US" altLang="en-US" dirty="0" smtClean="0"/>
              <a:t>, or little </a:t>
            </a:r>
            <a:r>
              <a:rPr lang="en-US" altLang="en-US" dirty="0" err="1" smtClean="0"/>
              <a:t>endian</a:t>
            </a:r>
            <a:r>
              <a:rPr lang="en-US" altLang="en-US" dirty="0" smtClean="0"/>
              <a:t>? 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smtClean="0"/>
              <a:t>Parameter Passing – Reference Parameters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600200"/>
            <a:ext cx="8382000" cy="4525963"/>
          </a:xfrm>
        </p:spPr>
        <p:txBody>
          <a:bodyPr/>
          <a:lstStyle/>
          <a:p>
            <a:pPr eaLnBrk="1" hangingPunct="1"/>
            <a:r>
              <a:rPr lang="en-US" altLang="en-US" sz="2800" dirty="0" smtClean="0"/>
              <a:t>Consider passing an array in the normal way: </a:t>
            </a:r>
          </a:p>
          <a:p>
            <a:pPr lvl="1" eaLnBrk="1" hangingPunct="1"/>
            <a:r>
              <a:rPr lang="en-US" altLang="en-US" sz="2400" dirty="0" smtClean="0"/>
              <a:t>The array is passed as a pointer</a:t>
            </a:r>
          </a:p>
          <a:p>
            <a:pPr lvl="1" eaLnBrk="1" hangingPunct="1"/>
            <a:r>
              <a:rPr lang="en-US" altLang="en-US" sz="2400" dirty="0" smtClean="0"/>
              <a:t>The function uses the pointer to directly modify the array values in the caller’s space</a:t>
            </a:r>
          </a:p>
          <a:p>
            <a:pPr eaLnBrk="1" hangingPunct="1"/>
            <a:r>
              <a:rPr lang="en-US" altLang="en-US" sz="2800" dirty="0" smtClean="0"/>
              <a:t>Pointers = machine addresses; not relevant on a remote machine</a:t>
            </a:r>
          </a:p>
          <a:p>
            <a:pPr eaLnBrk="1" hangingPunct="1"/>
            <a:r>
              <a:rPr lang="en-US" altLang="en-US" sz="2800" dirty="0" smtClean="0"/>
              <a:t>Solution: copy array values into the message; store values in the server stub, server processes as a normal reference parameter.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Other Issues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Client and server must also agree on other issues</a:t>
            </a:r>
          </a:p>
          <a:p>
            <a:pPr lvl="1" eaLnBrk="1" hangingPunct="1"/>
            <a:r>
              <a:rPr lang="en-US" altLang="en-US" smtClean="0"/>
              <a:t>Message format</a:t>
            </a:r>
          </a:p>
          <a:p>
            <a:pPr lvl="1" eaLnBrk="1" hangingPunct="1"/>
            <a:r>
              <a:rPr lang="en-US" altLang="en-US" smtClean="0"/>
              <a:t>Format of complex data structures</a:t>
            </a:r>
          </a:p>
          <a:p>
            <a:pPr lvl="1" eaLnBrk="1" hangingPunct="1"/>
            <a:r>
              <a:rPr lang="en-US" altLang="en-US" smtClean="0"/>
              <a:t>Transport protocol (TCP/IP or UDP?)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4572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mtClean="0"/>
              <a:t>Reliable versus Unreliable RPC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2057400"/>
            <a:ext cx="8229600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mtClean="0"/>
              <a:t>If RPC is built on a reliable transport protocol (e.g., TCP) it will behave more like a true procedure call.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mtClean="0"/>
              <a:t>On the other hand, programmers may want a faster, connectionless protocol (e.g., UDP) or the client/server system may be on a LAN.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mtClean="0"/>
              <a:t>How does this affect returned results?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Asynchronous RPC	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458200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mtClean="0"/>
              <a:t>Allow client to continue execution as soon as the RPC is issued and acknowledged, but before work is completed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mtClean="0"/>
              <a:t>Appropriate for requests that don’t need replies, such as a print request, file delete, etc.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mtClean="0"/>
              <a:t>Also may be used if client simply wants to continue doing something else until a reply is received (improves performance)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mtClean="0"/>
              <a:t>What are the problems with unreliable, asynchronous RPC?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pPr eaLnBrk="1" hangingPunct="1"/>
            <a:r>
              <a:rPr lang="en-US" altLang="en-US" smtClean="0"/>
              <a:t>Synchronous RPC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5867400"/>
            <a:ext cx="8229600" cy="5334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1800" smtClean="0"/>
              <a:t>Figure 4-10. (a) The interaction between client and server in a traditional RPC.</a:t>
            </a:r>
          </a:p>
        </p:txBody>
      </p:sp>
      <p:pic>
        <p:nvPicPr>
          <p:cNvPr id="58372" name="Picture 4" descr="04-10"/>
          <p:cNvPicPr>
            <a:picLocks noChangeAspect="1" noChangeArrowheads="1"/>
          </p:cNvPicPr>
          <p:nvPr/>
        </p:nvPicPr>
        <p:blipFill>
          <a:blip r:embed="rId2" cstate="print"/>
          <a:srcRect r="52397"/>
          <a:stretch>
            <a:fillRect/>
          </a:stretch>
        </p:blipFill>
        <p:spPr bwMode="auto">
          <a:xfrm>
            <a:off x="1670050" y="1296988"/>
            <a:ext cx="5861050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4"/>
          <p:cNvSpPr>
            <a:spLocks noChangeArrowheads="1"/>
          </p:cNvSpPr>
          <p:nvPr/>
        </p:nvSpPr>
        <p:spPr bwMode="auto">
          <a:xfrm>
            <a:off x="228600" y="228600"/>
            <a:ext cx="85344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sz="4400">
                <a:solidFill>
                  <a:schemeClr val="tx2"/>
                </a:solidFill>
              </a:rPr>
              <a:t>Asynchronous RPC</a:t>
            </a:r>
          </a:p>
        </p:txBody>
      </p:sp>
      <p:sp>
        <p:nvSpPr>
          <p:cNvPr id="59395" name="Rectangle 5"/>
          <p:cNvSpPr>
            <a:spLocks noChangeArrowheads="1"/>
          </p:cNvSpPr>
          <p:nvPr/>
        </p:nvSpPr>
        <p:spPr bwMode="auto">
          <a:xfrm>
            <a:off x="0" y="5715000"/>
            <a:ext cx="91440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altLang="en-US" sz="2400"/>
              <a:t>Figure 4-10. (b) The interaction using asynchronous RPC.</a:t>
            </a:r>
          </a:p>
        </p:txBody>
      </p:sp>
      <p:pic>
        <p:nvPicPr>
          <p:cNvPr id="59396" name="Picture 6" descr="04-10"/>
          <p:cNvPicPr>
            <a:picLocks noChangeAspect="1" noChangeArrowheads="1"/>
          </p:cNvPicPr>
          <p:nvPr/>
        </p:nvPicPr>
        <p:blipFill>
          <a:blip r:embed="rId2" cstate="print"/>
          <a:srcRect l="50682"/>
          <a:stretch>
            <a:fillRect/>
          </a:stretch>
        </p:blipFill>
        <p:spPr bwMode="auto">
          <a:xfrm>
            <a:off x="1614488" y="1423988"/>
            <a:ext cx="6048375" cy="402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Asynchronous RPC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5638800"/>
            <a:ext cx="8229600" cy="715963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2400" smtClean="0"/>
              <a:t>Figure 4-11. A client and server interacting through </a:t>
            </a:r>
            <a:br>
              <a:rPr lang="en-US" altLang="en-US" sz="2400" smtClean="0"/>
            </a:br>
            <a:r>
              <a:rPr lang="en-US" altLang="en-US" sz="2400" smtClean="0"/>
              <a:t>two asynchronous RPCs.</a:t>
            </a:r>
          </a:p>
        </p:txBody>
      </p:sp>
      <p:pic>
        <p:nvPicPr>
          <p:cNvPr id="60420" name="Picture 4" descr="04-1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52488" y="1562100"/>
            <a:ext cx="7621587" cy="3432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ChangeArrowheads="1"/>
          </p:cNvSpPr>
          <p:nvPr/>
        </p:nvSpPr>
        <p:spPr bwMode="auto">
          <a:xfrm>
            <a:off x="304800" y="5715000"/>
            <a:ext cx="85344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en-US" sz="2400"/>
              <a:t>	Figure 4-4. Viewing middleware as an intermediate (distributed) service in application-level communication.</a:t>
            </a:r>
          </a:p>
        </p:txBody>
      </p:sp>
      <p:pic>
        <p:nvPicPr>
          <p:cNvPr id="61443" name="Picture 3" descr="04-0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0763" y="1228725"/>
            <a:ext cx="7300912" cy="4164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1444" name="Text Box 4"/>
          <p:cNvSpPr txBox="1">
            <a:spLocks noChangeArrowheads="1"/>
          </p:cNvSpPr>
          <p:nvPr/>
        </p:nvSpPr>
        <p:spPr bwMode="auto">
          <a:xfrm>
            <a:off x="822325" y="341313"/>
            <a:ext cx="34226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en-US"/>
              <a:t>Synchronous or Asynchronous?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Circuit Switching </a:t>
            </a:r>
            <a:r>
              <a:rPr lang="en-US" altLang="en-US" sz="4000" dirty="0" err="1" smtClean="0"/>
              <a:t>vs</a:t>
            </a:r>
            <a:r>
              <a:rPr lang="en-US" altLang="en-US" sz="4000" dirty="0" smtClean="0"/>
              <a:t> Packet Switching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4572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u="sng" dirty="0" smtClean="0"/>
              <a:t>Circuit switching</a:t>
            </a:r>
            <a:r>
              <a:rPr lang="en-US" altLang="en-US" dirty="0" smtClean="0"/>
              <a:t> is connection-oriented traditional telephone system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 smtClean="0"/>
              <a:t>Establish a dedicated path between hosts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 smtClean="0"/>
              <a:t>Data can flow continuously over the connection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u="sng" dirty="0" smtClean="0"/>
              <a:t>Packet switching</a:t>
            </a:r>
            <a:r>
              <a:rPr lang="en-US" altLang="en-US" dirty="0" smtClean="0"/>
              <a:t> divides messages into fixed size units (packets) which are routed through the network individually.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 smtClean="0"/>
              <a:t>different packets in the same message may follow different routes.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Most Popular Implementations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DCE RPC: Distributed Computing Environment</a:t>
            </a:r>
          </a:p>
          <a:p>
            <a:pPr lvl="1" eaLnBrk="1" hangingPunct="1"/>
            <a:r>
              <a:rPr lang="en-US" altLang="en-US" smtClean="0"/>
              <a:t>Developed by the Open Software Foundation (OSF), </a:t>
            </a:r>
          </a:p>
          <a:p>
            <a:pPr lvl="1" eaLnBrk="1" hangingPunct="1"/>
            <a:r>
              <a:rPr lang="en-US" altLang="en-US" smtClean="0"/>
              <a:t>Adopted by Microsoft as its standard</a:t>
            </a:r>
          </a:p>
          <a:p>
            <a:pPr lvl="1" eaLnBrk="1" hangingPunct="1"/>
            <a:r>
              <a:rPr lang="en-US" altLang="en-US" smtClean="0"/>
              <a:t>Implemented as a true middleware system</a:t>
            </a:r>
          </a:p>
          <a:p>
            <a:pPr lvl="2" eaLnBrk="1" hangingPunct="1"/>
            <a:r>
              <a:rPr lang="en-US" altLang="en-US" smtClean="0"/>
              <a:t>Executes between existing operating systems and applications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Services Provided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 smtClean="0">
                <a:solidFill>
                  <a:srgbClr val="00B0F0"/>
                </a:solidFill>
              </a:rPr>
              <a:t>Distributed file service</a:t>
            </a:r>
            <a:r>
              <a:rPr lang="en-US" altLang="en-US" dirty="0" smtClean="0"/>
              <a:t>: provides transparent access to any file in the system, on a worldwide basis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 smtClean="0">
                <a:solidFill>
                  <a:srgbClr val="00B0F0"/>
                </a:solidFill>
              </a:rPr>
              <a:t>Directory service</a:t>
            </a:r>
            <a:r>
              <a:rPr lang="en-US" altLang="en-US" dirty="0" smtClean="0"/>
              <a:t>: keeps track of system resources (machines, printers, servers, etc.)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 smtClean="0">
                <a:solidFill>
                  <a:srgbClr val="00B0F0"/>
                </a:solidFill>
              </a:rPr>
              <a:t>Security service</a:t>
            </a:r>
            <a:r>
              <a:rPr lang="en-US" altLang="en-US" dirty="0" smtClean="0"/>
              <a:t>: restricts resource access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 smtClean="0">
                <a:solidFill>
                  <a:srgbClr val="00B0F0"/>
                </a:solidFill>
              </a:rPr>
              <a:t>Distributed time service</a:t>
            </a:r>
            <a:r>
              <a:rPr lang="en-US" altLang="en-US" dirty="0" smtClean="0"/>
              <a:t>: tries to keep all clocks in the system synchronized.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Sun Microsystems RPC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981200"/>
            <a:ext cx="8077200" cy="4114800"/>
          </a:xfrm>
        </p:spPr>
        <p:txBody>
          <a:bodyPr/>
          <a:lstStyle/>
          <a:p>
            <a:pPr eaLnBrk="1" hangingPunct="1"/>
            <a:r>
              <a:rPr lang="en-US" altLang="en-US" smtClean="0"/>
              <a:t>Also known as Open Network Computing (ONC) RPC – widely used, particularly on UNIX, Linux, and related operating systems.</a:t>
            </a:r>
          </a:p>
          <a:p>
            <a:pPr eaLnBrk="1" hangingPunct="1"/>
            <a:r>
              <a:rPr lang="en-US" altLang="en-US" smtClean="0"/>
              <a:t>The basic communication technique for NFS </a:t>
            </a:r>
          </a:p>
          <a:p>
            <a:pPr eaLnBrk="1" hangingPunct="1"/>
            <a:r>
              <a:rPr lang="en-US" altLang="en-US" smtClean="0"/>
              <a:t>Other vendors provide RPC products that  implement the Sun protocols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Example</a:t>
            </a:r>
          </a:p>
        </p:txBody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Pointer to notes showing how to create a simple C/S system to act as a date/time server using Sun RPC </a:t>
            </a:r>
            <a:r>
              <a:rPr lang="en-US" altLang="en-US" sz="1600" smtClean="0">
                <a:hlinkClick r:id="rId2"/>
              </a:rPr>
              <a:t>http://www.eng.auburn.edu/cse/classes/cse605/examples/rpc/stevens/SUNrpc.html</a:t>
            </a:r>
            <a:r>
              <a:rPr lang="en-US" altLang="en-US" smtClean="0"/>
              <a:t> </a:t>
            </a:r>
            <a:br>
              <a:rPr lang="en-US" altLang="en-US" smtClean="0"/>
            </a:br>
            <a:endParaRPr lang="en-US" altLang="en-US" sz="1600" smtClean="0"/>
          </a:p>
          <a:p>
            <a:pPr eaLnBrk="1" hangingPunct="1"/>
            <a:r>
              <a:rPr lang="en-US" altLang="en-US" b="1" smtClean="0"/>
              <a:t>rpcgen</a:t>
            </a:r>
            <a:r>
              <a:rPr lang="en-US" altLang="en-US" smtClean="0"/>
              <a:t> is a compiler that generates client and server stubs (based on procedure specs)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mtClean="0"/>
              <a:t>rpcgen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524000"/>
            <a:ext cx="7772400" cy="5029200"/>
          </a:xfrm>
        </p:spPr>
        <p:txBody>
          <a:bodyPr/>
          <a:lstStyle/>
          <a:p>
            <a:pPr eaLnBrk="1" hangingPunct="1"/>
            <a:r>
              <a:rPr lang="en-US" altLang="en-US" sz="2800" smtClean="0"/>
              <a:t>rpcgen compiles source code written in the RPC Language and produces C language source modules, which are then compiled by a C compiler. </a:t>
            </a:r>
          </a:p>
          <a:p>
            <a:pPr eaLnBrk="1" hangingPunct="1"/>
            <a:r>
              <a:rPr lang="en-US" altLang="en-US" sz="2800" smtClean="0"/>
              <a:t>Default output:</a:t>
            </a:r>
          </a:p>
          <a:p>
            <a:pPr lvl="1" eaLnBrk="1" hangingPunct="1"/>
            <a:r>
              <a:rPr lang="en-US" altLang="en-US" sz="2400" smtClean="0"/>
              <a:t>A header file of definitions common to the server and the client </a:t>
            </a:r>
          </a:p>
          <a:p>
            <a:pPr lvl="1" eaLnBrk="1" hangingPunct="1"/>
            <a:r>
              <a:rPr lang="en-US" altLang="en-US" sz="2400" smtClean="0"/>
              <a:t>A set of </a:t>
            </a:r>
            <a:r>
              <a:rPr lang="en-US" altLang="en-US" sz="2400" b="1" smtClean="0"/>
              <a:t>XDR</a:t>
            </a:r>
            <a:r>
              <a:rPr lang="en-US" altLang="en-US" sz="2400" smtClean="0"/>
              <a:t> routines that translate each data type defined in the header file </a:t>
            </a:r>
          </a:p>
          <a:p>
            <a:pPr lvl="1" eaLnBrk="1" hangingPunct="1"/>
            <a:r>
              <a:rPr lang="en-US" altLang="en-US" sz="2400" smtClean="0"/>
              <a:t>A stub program for the server </a:t>
            </a:r>
          </a:p>
          <a:p>
            <a:pPr lvl="1" eaLnBrk="1" hangingPunct="1"/>
            <a:r>
              <a:rPr lang="en-US" altLang="en-US" sz="2400" smtClean="0"/>
              <a:t>A stub program for the client 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mtClean="0"/>
              <a:t>RPC Issues: Binding</a:t>
            </a:r>
          </a:p>
        </p:txBody>
      </p:sp>
      <p:sp>
        <p:nvSpPr>
          <p:cNvPr id="675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219200"/>
            <a:ext cx="7772400" cy="5181600"/>
          </a:xfrm>
        </p:spPr>
        <p:txBody>
          <a:bodyPr/>
          <a:lstStyle/>
          <a:p>
            <a:pPr eaLnBrk="1" hangingPunct="1">
              <a:lnSpc>
                <a:spcPct val="95000"/>
              </a:lnSpc>
            </a:pPr>
            <a:r>
              <a:rPr lang="en-US" altLang="en-US" sz="2800" smtClean="0">
                <a:solidFill>
                  <a:srgbClr val="FF5050"/>
                </a:solidFill>
              </a:rPr>
              <a:t>Binding:</a:t>
            </a:r>
            <a:r>
              <a:rPr lang="en-US" altLang="en-US" sz="2800" smtClean="0"/>
              <a:t> assigns a value to some attribute (address to identifier, for example.)</a:t>
            </a:r>
          </a:p>
          <a:p>
            <a:pPr eaLnBrk="1" hangingPunct="1">
              <a:lnSpc>
                <a:spcPct val="95000"/>
              </a:lnSpc>
            </a:pPr>
            <a:r>
              <a:rPr lang="en-US" altLang="en-US" sz="2800" smtClean="0"/>
              <a:t>Sun RPC (ONC) runs a binding service at a specific port number on each computer (</a:t>
            </a:r>
            <a:r>
              <a:rPr lang="en-US" altLang="en-US" sz="2800" i="1" smtClean="0"/>
              <a:t>the port mapper</a:t>
            </a:r>
            <a:r>
              <a:rPr lang="en-US" altLang="en-US" sz="2800" smtClean="0"/>
              <a:t>)</a:t>
            </a:r>
          </a:p>
          <a:p>
            <a:pPr eaLnBrk="1" hangingPunct="1">
              <a:lnSpc>
                <a:spcPct val="95000"/>
              </a:lnSpc>
            </a:pPr>
            <a:r>
              <a:rPr lang="en-US" altLang="en-US" sz="2800" smtClean="0"/>
              <a:t>Clients locate specific services by going through the port mapper.  (</a:t>
            </a:r>
            <a:r>
              <a:rPr lang="en-US" altLang="en-US" sz="1800" i="1" smtClean="0"/>
              <a:t>Distributed Systems</a:t>
            </a:r>
            <a:r>
              <a:rPr lang="en-US" altLang="en-US" sz="1800" smtClean="0"/>
              <a:t>, Coulouris, et.al, p. 186)</a:t>
            </a:r>
            <a:endParaRPr lang="en-US" altLang="en-US" sz="2800" smtClean="0"/>
          </a:p>
          <a:p>
            <a:pPr eaLnBrk="1" hangingPunct="1">
              <a:lnSpc>
                <a:spcPct val="95000"/>
              </a:lnSpc>
            </a:pPr>
            <a:r>
              <a:rPr lang="en-US" altLang="en-US" sz="2800" smtClean="0"/>
              <a:t>DCE server machines run a daemon that keeps a table of &lt;server, port #&gt; pairs.  The server must also register its network address with a directory service</a:t>
            </a:r>
            <a:endParaRPr lang="en-US" altLang="en-US" sz="1800" smtClean="0"/>
          </a:p>
          <a:p>
            <a:pPr eaLnBrk="1" hangingPunct="1">
              <a:lnSpc>
                <a:spcPct val="95000"/>
              </a:lnSpc>
            </a:pPr>
            <a:endParaRPr lang="en-US" altLang="en-US" sz="1800" smtClean="0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RPC Summary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Supports a familiar paradigm (function calls)</a:t>
            </a:r>
          </a:p>
          <a:p>
            <a:pPr eaLnBrk="1" hangingPunct="1"/>
            <a:r>
              <a:rPr lang="en-US" altLang="en-US" smtClean="0"/>
              <a:t>Existing code can easily be adapted to run in a distributed environment</a:t>
            </a:r>
          </a:p>
          <a:p>
            <a:pPr eaLnBrk="1" hangingPunct="1"/>
            <a:r>
              <a:rPr lang="en-US" altLang="en-US" smtClean="0"/>
              <a:t>Makes most details (message passing, server binding) transparent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smtClean="0">
                <a:hlinkClick r:id="rId2"/>
              </a:rPr>
              <a:t>Remote Method Invocation (RMI)</a:t>
            </a:r>
            <a:endParaRPr lang="en-US" altLang="en-US" sz="4000" smtClean="0"/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Similar to RPC; allows a Java process running on one virtual machine to call a method of an object running on another virtual machine</a:t>
            </a:r>
          </a:p>
          <a:p>
            <a:pPr eaLnBrk="1" hangingPunct="1"/>
            <a:r>
              <a:rPr lang="en-US" altLang="en-US" smtClean="0"/>
              <a:t>Supports creation of distributed Java systems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>
                <a:solidFill>
                  <a:srgbClr val="FF0000"/>
                </a:solidFill>
              </a:rPr>
              <a:t>Message Oriented Communication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905000"/>
            <a:ext cx="8610600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mtClean="0"/>
              <a:t>RPC and RMI support access transparency, but aren’t always appropriate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mtClean="0"/>
              <a:t>Message-oriented communication is more flexible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mtClean="0"/>
              <a:t>Built on transport layer protocols.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mtClean="0"/>
              <a:t>Standardized interfaces to the transport layer include </a:t>
            </a:r>
            <a:r>
              <a:rPr lang="en-US" altLang="en-US" b="1" smtClean="0"/>
              <a:t>sockets</a:t>
            </a:r>
            <a:r>
              <a:rPr lang="en-US" altLang="en-US" smtClean="0"/>
              <a:t> (Berkeley UNIX) and XTI (X/Open Transport Interface), formerly known as TLI (AT&amp;T model)</a:t>
            </a:r>
          </a:p>
          <a:p>
            <a:pPr eaLnBrk="1" hangingPunct="1">
              <a:lnSpc>
                <a:spcPct val="90000"/>
              </a:lnSpc>
            </a:pPr>
            <a:endParaRPr lang="en-US" altLang="en-US" smtClean="0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Sockets</a:t>
            </a:r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A communication endpoint used by applications to write and read to/from the network.</a:t>
            </a:r>
          </a:p>
          <a:p>
            <a:pPr eaLnBrk="1" hangingPunct="1"/>
            <a:r>
              <a:rPr lang="en-US" altLang="en-US" smtClean="0"/>
              <a:t>Sockets provide a basic set of primitive operations</a:t>
            </a:r>
          </a:p>
          <a:p>
            <a:pPr eaLnBrk="1" hangingPunct="1"/>
            <a:r>
              <a:rPr lang="en-US" altLang="en-US" smtClean="0"/>
              <a:t>Sockets are an abstraction of the actual communication endpoint used by local OS</a:t>
            </a:r>
          </a:p>
          <a:p>
            <a:pPr eaLnBrk="1" hangingPunct="1"/>
            <a:r>
              <a:rPr lang="en-US" altLang="en-US" smtClean="0"/>
              <a:t>Socket address: IP# + port#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3048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smtClean="0"/>
              <a:t>Pros and Cons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800600"/>
          </a:xfrm>
        </p:spPr>
        <p:txBody>
          <a:bodyPr/>
          <a:lstStyle/>
          <a:p>
            <a:pPr eaLnBrk="1" hangingPunct="1"/>
            <a:r>
              <a:rPr lang="en-US" altLang="en-US" smtClean="0"/>
              <a:t>Advantages of packet switching: </a:t>
            </a:r>
          </a:p>
          <a:p>
            <a:pPr lvl="1" eaLnBrk="1" hangingPunct="1"/>
            <a:r>
              <a:rPr lang="en-US" altLang="en-US" smtClean="0"/>
              <a:t>Requires little or no state information</a:t>
            </a:r>
          </a:p>
          <a:p>
            <a:pPr lvl="1" eaLnBrk="1" hangingPunct="1"/>
            <a:r>
              <a:rPr lang="en-US" altLang="en-US" smtClean="0"/>
              <a:t>Failures in the network aren't as troublesome</a:t>
            </a:r>
          </a:p>
          <a:p>
            <a:pPr lvl="1" eaLnBrk="1" hangingPunct="1"/>
            <a:r>
              <a:rPr lang="en-US" altLang="en-US" smtClean="0"/>
              <a:t>Multiple messages share a single link</a:t>
            </a:r>
          </a:p>
          <a:p>
            <a:pPr eaLnBrk="1" hangingPunct="1"/>
            <a:r>
              <a:rPr lang="en-US" altLang="en-US" smtClean="0"/>
              <a:t>Advantages of circuit switching: </a:t>
            </a:r>
          </a:p>
          <a:p>
            <a:pPr lvl="1" eaLnBrk="1" hangingPunct="1"/>
            <a:r>
              <a:rPr lang="en-US" altLang="en-US" smtClean="0"/>
              <a:t>Fast, once the circuit is established </a:t>
            </a:r>
          </a:p>
          <a:p>
            <a:pPr eaLnBrk="1" hangingPunct="1"/>
            <a:r>
              <a:rPr lang="en-US" altLang="en-US" smtClean="0"/>
              <a:t>Packet switching is the method of choice since it makes better use of bandwidth.</a:t>
            </a:r>
          </a:p>
          <a:p>
            <a:pPr lvl="1" eaLnBrk="1" hangingPunct="1">
              <a:buFontTx/>
              <a:buNone/>
            </a:pPr>
            <a:endParaRPr lang="en-US" altLang="en-US" smtClean="0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3043" name="Group 99"/>
          <p:cNvGraphicFramePr>
            <a:graphicFrameLocks noGrp="1"/>
          </p:cNvGraphicFramePr>
          <p:nvPr/>
        </p:nvGraphicFramePr>
        <p:xfrm>
          <a:off x="152400" y="533400"/>
          <a:ext cx="8763000" cy="5810251"/>
        </p:xfrm>
        <a:graphic>
          <a:graphicData uri="http://schemas.openxmlformats.org/drawingml/2006/table">
            <a:tbl>
              <a:tblPr/>
              <a:tblGrid>
                <a:gridCol w="1828800"/>
                <a:gridCol w="6934200"/>
              </a:tblGrid>
              <a:tr h="51816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Primitive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Meaning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16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Socket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Create new communication end point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16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Bind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Attach a local address to a socket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4488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Listen*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Willing to accept </a:t>
                      </a:r>
                      <a:r>
                        <a:rPr kumimoji="0" lang="en-US" sz="28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connections</a:t>
                      </a: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(non-blocking)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4488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Accept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Block caller until connection request arrives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16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Connect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Actively attempt to establish a connection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175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Send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Send some data over the connection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921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Receive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Receive some data over the connection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381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Close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Release the connection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Rectangle 4"/>
          <p:cNvSpPr>
            <a:spLocks noChangeArrowheads="1"/>
          </p:cNvSpPr>
          <p:nvPr/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sz="4000">
                <a:solidFill>
                  <a:schemeClr val="tx2"/>
                </a:solidFill>
              </a:rPr>
              <a:t>How a Server Uses Sockets</a:t>
            </a:r>
            <a:br>
              <a:rPr lang="en-US" altLang="en-US" sz="4000">
                <a:solidFill>
                  <a:schemeClr val="tx2"/>
                </a:solidFill>
              </a:rPr>
            </a:br>
            <a:r>
              <a:rPr lang="en-US" altLang="en-US" sz="1600" i="1">
                <a:solidFill>
                  <a:schemeClr val="tx2"/>
                </a:solidFill>
              </a:rPr>
              <a:t>Internetworking with TCP/IP, </a:t>
            </a:r>
            <a:r>
              <a:rPr lang="en-US" altLang="en-US" sz="1600">
                <a:solidFill>
                  <a:schemeClr val="tx2"/>
                </a:solidFill>
              </a:rPr>
              <a:t>Douglas E. Comer &amp; David L. Stevens, Prentice Hall, 1996</a:t>
            </a:r>
          </a:p>
        </p:txBody>
      </p:sp>
      <p:sp>
        <p:nvSpPr>
          <p:cNvPr id="1035" name="Rectangle 5"/>
          <p:cNvSpPr>
            <a:spLocks noChangeArrowheads="1"/>
          </p:cNvSpPr>
          <p:nvPr/>
        </p:nvSpPr>
        <p:spPr bwMode="auto">
          <a:xfrm>
            <a:off x="457200" y="1600200"/>
            <a:ext cx="40386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en-US" sz="2400"/>
              <a:t>System Calls</a:t>
            </a:r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altLang="en-US" sz="2400"/>
              <a:t>Socket</a:t>
            </a:r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altLang="en-US" sz="2400"/>
              <a:t>Bind</a:t>
            </a:r>
            <a:br>
              <a:rPr lang="en-US" altLang="en-US" sz="2400"/>
            </a:br>
            <a:endParaRPr lang="en-US" altLang="en-US" sz="2400"/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altLang="en-US" sz="2400"/>
              <a:t>Listen</a:t>
            </a:r>
            <a:br>
              <a:rPr lang="en-US" altLang="en-US" sz="2400"/>
            </a:br>
            <a:endParaRPr lang="en-US" altLang="en-US" sz="2400"/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altLang="en-US" sz="2400"/>
              <a:t>Accept</a:t>
            </a:r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altLang="en-US" sz="2400"/>
              <a:t>Read</a:t>
            </a:r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altLang="en-US" sz="2400"/>
              <a:t>Write</a:t>
            </a:r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altLang="en-US" sz="2400"/>
              <a:t>Close</a:t>
            </a:r>
          </a:p>
          <a:p>
            <a:pPr marL="342900" indent="-342900">
              <a:spcBef>
                <a:spcPct val="20000"/>
              </a:spcBef>
              <a:buFontTx/>
              <a:buChar char="•"/>
            </a:pPr>
            <a:endParaRPr lang="en-US" altLang="en-US" sz="2400"/>
          </a:p>
        </p:txBody>
      </p:sp>
      <p:sp>
        <p:nvSpPr>
          <p:cNvPr id="1036" name="Rectangle 6"/>
          <p:cNvSpPr>
            <a:spLocks noChangeArrowheads="1"/>
          </p:cNvSpPr>
          <p:nvPr/>
        </p:nvSpPr>
        <p:spPr bwMode="auto">
          <a:xfrm>
            <a:off x="4648200" y="1600200"/>
            <a:ext cx="4038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en-US" sz="2400"/>
              <a:t>Meaning</a:t>
            </a:r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altLang="en-US" sz="2400"/>
              <a:t>Create socket descriptor</a:t>
            </a:r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altLang="en-US" sz="2400"/>
              <a:t>Bind local IP address/ port # to the socket</a:t>
            </a:r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altLang="en-US" sz="2400"/>
              <a:t>Place in passive mode, set up request queue</a:t>
            </a:r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altLang="en-US" sz="2400"/>
              <a:t>Get the next message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/>
              <a:t>Read data from the network</a:t>
            </a:r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altLang="en-US" sz="2400"/>
              <a:t>Write data to the network</a:t>
            </a:r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altLang="en-US" sz="2400"/>
              <a:t>Terminate connection</a:t>
            </a:r>
          </a:p>
        </p:txBody>
      </p:sp>
      <p:sp>
        <p:nvSpPr>
          <p:cNvPr id="1037" name="Line 7"/>
          <p:cNvSpPr>
            <a:spLocks noChangeShapeType="1"/>
          </p:cNvSpPr>
          <p:nvPr/>
        </p:nvSpPr>
        <p:spPr bwMode="auto">
          <a:xfrm>
            <a:off x="3124200" y="4038600"/>
            <a:ext cx="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38" name="Text Box 8"/>
          <p:cNvSpPr txBox="1">
            <a:spLocks noChangeArrowheads="1"/>
          </p:cNvSpPr>
          <p:nvPr/>
        </p:nvSpPr>
        <p:spPr bwMode="auto">
          <a:xfrm>
            <a:off x="3336925" y="4837113"/>
            <a:ext cx="184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en-US" altLang="en-US"/>
          </a:p>
        </p:txBody>
      </p:sp>
      <p:sp>
        <p:nvSpPr>
          <p:cNvPr id="1039" name="_s1032"/>
          <p:cNvSpPr>
            <a:spLocks noChangeArrowheads="1"/>
          </p:cNvSpPr>
          <p:nvPr/>
        </p:nvSpPr>
        <p:spPr bwMode="auto">
          <a:xfrm>
            <a:off x="2924175" y="4787900"/>
            <a:ext cx="554038" cy="51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algn="ctr"/>
            <a:endParaRPr lang="en-US" altLang="en-US" sz="500"/>
          </a:p>
        </p:txBody>
      </p:sp>
      <p:graphicFrame>
        <p:nvGraphicFramePr>
          <p:cNvPr id="1026" name="Diagram 10"/>
          <p:cNvGraphicFramePr>
            <a:graphicFrameLocks/>
          </p:cNvGraphicFramePr>
          <p:nvPr/>
        </p:nvGraphicFramePr>
        <p:xfrm>
          <a:off x="2209800" y="3733800"/>
          <a:ext cx="2286000" cy="2209800"/>
        </p:xfrm>
        <a:graphic>
          <a:graphicData uri="http://schemas.openxmlformats.org/drawingml/2006/compatibility">
            <com:legacyDrawing xmlns:com="http://schemas.openxmlformats.org/drawingml/2006/compatibility" spid="_x0000_s1026"/>
          </a:graphicData>
        </a:graphic>
      </p:graphicFrame>
      <p:sp>
        <p:nvSpPr>
          <p:cNvPr id="1040" name="Text Box 18"/>
          <p:cNvSpPr txBox="1">
            <a:spLocks noChangeArrowheads="1"/>
          </p:cNvSpPr>
          <p:nvPr/>
        </p:nvSpPr>
        <p:spPr bwMode="auto">
          <a:xfrm>
            <a:off x="2286000" y="4267200"/>
            <a:ext cx="2514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en-US"/>
              <a:t>Repeat accept/close &amp; </a:t>
            </a:r>
          </a:p>
          <a:p>
            <a:r>
              <a:rPr lang="en-US" altLang="en-US"/>
              <a:t>read/write cycles 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" name="Rectangle 4"/>
          <p:cNvSpPr>
            <a:spLocks noChangeArrowheads="1"/>
          </p:cNvSpPr>
          <p:nvPr/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sz="4000">
                <a:solidFill>
                  <a:schemeClr val="tx2"/>
                </a:solidFill>
              </a:rPr>
              <a:t>How a Client Uses Sockets</a:t>
            </a:r>
            <a:br>
              <a:rPr lang="en-US" altLang="en-US" sz="4000">
                <a:solidFill>
                  <a:schemeClr val="tx2"/>
                </a:solidFill>
              </a:rPr>
            </a:br>
            <a:r>
              <a:rPr lang="en-US" altLang="en-US" sz="1600" i="1">
                <a:solidFill>
                  <a:schemeClr val="tx2"/>
                </a:solidFill>
              </a:rPr>
              <a:t>Internetworking with TCP/IP, </a:t>
            </a:r>
            <a:r>
              <a:rPr lang="en-US" altLang="en-US" sz="1600">
                <a:solidFill>
                  <a:schemeClr val="tx2"/>
                </a:solidFill>
              </a:rPr>
              <a:t>Douglas E. Comer &amp; David L. Stevens, Prentice Hall, 1996</a:t>
            </a:r>
          </a:p>
        </p:txBody>
      </p:sp>
      <p:sp>
        <p:nvSpPr>
          <p:cNvPr id="2059" name="Rectangle 5"/>
          <p:cNvSpPr>
            <a:spLocks noChangeArrowheads="1"/>
          </p:cNvSpPr>
          <p:nvPr/>
        </p:nvSpPr>
        <p:spPr bwMode="auto">
          <a:xfrm>
            <a:off x="457200" y="1600200"/>
            <a:ext cx="4038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altLang="en-US" sz="2400"/>
              <a:t>System Calls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/>
              <a:t>Socket</a:t>
            </a:r>
            <a:br>
              <a:rPr lang="en-US" altLang="en-US" sz="2400"/>
            </a:br>
            <a:endParaRPr lang="en-US" altLang="en-US" sz="2400"/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/>
              <a:t>Connect</a:t>
            </a:r>
            <a:br>
              <a:rPr lang="en-US" altLang="en-US" sz="2400"/>
            </a:br>
            <a:endParaRPr lang="en-US" altLang="en-US" sz="2400"/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/>
              <a:t>Write</a:t>
            </a:r>
            <a:br>
              <a:rPr lang="en-US" altLang="en-US" sz="2400"/>
            </a:br>
            <a:endParaRPr lang="en-US" altLang="en-US" sz="2400"/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/>
              <a:t>Read</a:t>
            </a:r>
            <a:br>
              <a:rPr lang="en-US" altLang="en-US" sz="2400"/>
            </a:br>
            <a:endParaRPr lang="en-US" altLang="en-US" sz="2400"/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/>
              <a:t>Close</a:t>
            </a:r>
            <a:br>
              <a:rPr lang="en-US" altLang="en-US" sz="2400"/>
            </a:br>
            <a:r>
              <a:rPr lang="en-US" altLang="en-US" sz="2400"/>
              <a:t/>
            </a:r>
            <a:br>
              <a:rPr lang="en-US" altLang="en-US" sz="2400"/>
            </a:br>
            <a:endParaRPr lang="en-US" altLang="en-US" sz="2400"/>
          </a:p>
        </p:txBody>
      </p:sp>
      <p:sp>
        <p:nvSpPr>
          <p:cNvPr id="2060" name="Rectangle 6"/>
          <p:cNvSpPr>
            <a:spLocks noChangeArrowheads="1"/>
          </p:cNvSpPr>
          <p:nvPr/>
        </p:nvSpPr>
        <p:spPr bwMode="auto">
          <a:xfrm>
            <a:off x="4648200" y="1600200"/>
            <a:ext cx="4038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altLang="en-US" sz="2400"/>
              <a:t>Meaning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/>
              <a:t>Create socket descriptor</a:t>
            </a:r>
            <a:br>
              <a:rPr lang="en-US" altLang="en-US" sz="2400"/>
            </a:br>
            <a:endParaRPr lang="en-US" altLang="en-US" sz="2400"/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/>
              <a:t>Connect to a remote server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/>
              <a:t>Write data to the network</a:t>
            </a:r>
            <a:br>
              <a:rPr lang="en-US" altLang="en-US" sz="2400"/>
            </a:br>
            <a:endParaRPr lang="en-US" altLang="en-US" sz="2400"/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/>
              <a:t>Read data from the network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/>
              <a:t>Terminate connection</a:t>
            </a:r>
          </a:p>
        </p:txBody>
      </p:sp>
      <p:graphicFrame>
        <p:nvGraphicFramePr>
          <p:cNvPr id="2050" name="Diagram 7"/>
          <p:cNvGraphicFramePr>
            <a:graphicFrameLocks/>
          </p:cNvGraphicFramePr>
          <p:nvPr/>
        </p:nvGraphicFramePr>
        <p:xfrm>
          <a:off x="2133600" y="3352800"/>
          <a:ext cx="2133600" cy="1981200"/>
        </p:xfrm>
        <a:graphic>
          <a:graphicData uri="http://schemas.openxmlformats.org/drawingml/2006/compatibility">
            <com:legacyDrawing xmlns:com="http://schemas.openxmlformats.org/drawingml/2006/compatibility" spid="_x0000_s2050"/>
          </a:graphicData>
        </a:graphic>
      </p:graphicFrame>
      <p:sp>
        <p:nvSpPr>
          <p:cNvPr id="2061" name="Text Box 15"/>
          <p:cNvSpPr txBox="1">
            <a:spLocks noChangeArrowheads="1"/>
          </p:cNvSpPr>
          <p:nvPr/>
        </p:nvSpPr>
        <p:spPr bwMode="auto">
          <a:xfrm>
            <a:off x="2209800" y="3810000"/>
            <a:ext cx="198755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en-US"/>
              <a:t>Repeat read/write</a:t>
            </a:r>
          </a:p>
          <a:p>
            <a:r>
              <a:rPr lang="en-US" altLang="en-US"/>
              <a:t>cycle as needed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Socket Communication	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mtClean="0"/>
              <a:t>Using sockets, clients and servers can set up a connection-oriented communication session.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mtClean="0"/>
              <a:t>Servers execute first four primitives (socket, bind, listen, accept) while clients execute socket and connect primitives)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mtClean="0"/>
              <a:t>Then the processing is client/write, server/read, server/write, client/read, all close connection. 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smtClean="0"/>
              <a:t>Message-Passing Interface (MPI)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600200"/>
            <a:ext cx="8382000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smtClean="0"/>
              <a:t>Sockets provide a low-level (send, receive) interface to wide-area (TCP/IP-based) networks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smtClean="0"/>
              <a:t>Distributed systems that run on high-speed networks in high-performance cluster systems need more advanced protocols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smtClean="0"/>
              <a:t>High-performance multicomputers (MPP) often had their own communication libraries.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smtClean="0"/>
              <a:t>A need to be hardware/platform independent eventually led to the development of the MPI standard for message passing.</a:t>
            </a:r>
          </a:p>
          <a:p>
            <a:pPr eaLnBrk="1" hangingPunct="1">
              <a:lnSpc>
                <a:spcPct val="90000"/>
              </a:lnSpc>
            </a:pPr>
            <a:endParaRPr lang="en-US" altLang="en-US" sz="2800" smtClean="0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MPI</a:t>
            </a:r>
          </a:p>
        </p:txBody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 smtClean="0"/>
              <a:t>Designed for parallel applications using transient communication</a:t>
            </a:r>
          </a:p>
          <a:p>
            <a:pPr eaLnBrk="1" hangingPunct="1"/>
            <a:r>
              <a:rPr lang="en-US" altLang="en-US" sz="2800" smtClean="0"/>
              <a:t>MPI is a library specification for message-passing, proposed as a standard by a committee of vendors, implementers, and users. </a:t>
            </a:r>
          </a:p>
          <a:p>
            <a:pPr eaLnBrk="1" hangingPunct="1"/>
            <a:r>
              <a:rPr lang="en-US" altLang="en-US" sz="2800" smtClean="0">
                <a:hlinkClick r:id="rId2"/>
              </a:rPr>
              <a:t>MPICH2</a:t>
            </a:r>
            <a:r>
              <a:rPr lang="en-US" altLang="en-US" sz="2800" smtClean="0"/>
              <a:t> is a popular implementation</a:t>
            </a:r>
          </a:p>
          <a:p>
            <a:pPr eaLnBrk="1" hangingPunct="1"/>
            <a:r>
              <a:rPr lang="en-US" altLang="en-US" sz="2800" smtClean="0"/>
              <a:t>It is used in many environments, including both clusters and heterogeneous networks</a:t>
            </a:r>
          </a:p>
          <a:p>
            <a:pPr eaLnBrk="1" hangingPunct="1"/>
            <a:r>
              <a:rPr lang="en-US" altLang="en-US" sz="2800" smtClean="0"/>
              <a:t>Platform independent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Communication in MPI</a:t>
            </a:r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Assumes communication is among a group of processes that know about each other</a:t>
            </a:r>
          </a:p>
          <a:p>
            <a:pPr eaLnBrk="1" hangingPunct="1"/>
            <a:r>
              <a:rPr lang="en-US" altLang="en-US" smtClean="0"/>
              <a:t>Assign groupID to group, processID to each process in a group</a:t>
            </a:r>
          </a:p>
          <a:p>
            <a:pPr eaLnBrk="1" hangingPunct="1"/>
            <a:r>
              <a:rPr lang="en-US" altLang="en-US" smtClean="0"/>
              <a:t>(groupID, processID) serves as an address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Message Primitives</a:t>
            </a:r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 err="1" smtClean="0">
                <a:solidFill>
                  <a:srgbClr val="00B0F0"/>
                </a:solidFill>
              </a:rPr>
              <a:t>MPI_bsend</a:t>
            </a:r>
            <a:r>
              <a:rPr lang="en-US" altLang="en-US" dirty="0" smtClean="0"/>
              <a:t>: asynchronous.</a:t>
            </a:r>
          </a:p>
          <a:p>
            <a:pPr lvl="1" eaLnBrk="1" hangingPunct="1"/>
            <a:r>
              <a:rPr lang="en-US" altLang="en-US" dirty="0" smtClean="0"/>
              <a:t> sender resumes execution as soon as the message is copied to a local buffer for later transmission (</a:t>
            </a:r>
            <a:r>
              <a:rPr lang="en-US" altLang="en-US" dirty="0" err="1" smtClean="0"/>
              <a:t>bsend</a:t>
            </a:r>
            <a:r>
              <a:rPr lang="en-US" altLang="en-US" dirty="0" smtClean="0"/>
              <a:t> = buffer send)</a:t>
            </a:r>
          </a:p>
          <a:p>
            <a:pPr lvl="1" eaLnBrk="1" hangingPunct="1"/>
            <a:r>
              <a:rPr lang="en-US" altLang="en-US" dirty="0" smtClean="0"/>
              <a:t>The message will be copied to a buffer on the receiver machine at a later time in response to a receive primitive.</a:t>
            </a:r>
          </a:p>
          <a:p>
            <a:pPr lvl="1" eaLnBrk="1" hangingPunct="1"/>
            <a:r>
              <a:rPr lang="en-US" altLang="en-US" dirty="0" smtClean="0"/>
              <a:t>Corresponds to our previous definition of asynchronous communication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smtClean="0"/>
              <a:t>Message Primitives</a:t>
            </a:r>
            <a:br>
              <a:rPr lang="en-US" altLang="en-US" sz="4000" smtClean="0"/>
            </a:br>
            <a:r>
              <a:rPr lang="en-US" altLang="en-US" sz="4000" smtClean="0"/>
              <a:t>3 Levels of Blocking Sends</a:t>
            </a:r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 err="1" smtClean="0">
                <a:solidFill>
                  <a:srgbClr val="00B0F0"/>
                </a:solidFill>
              </a:rPr>
              <a:t>MPI_send</a:t>
            </a:r>
            <a:r>
              <a:rPr lang="en-US" altLang="en-US" dirty="0" smtClean="0"/>
              <a:t>: blocking send (block until message is copied to a local or remote buffer) </a:t>
            </a:r>
          </a:p>
          <a:p>
            <a:pPr lvl="1" eaLnBrk="1" hangingPunct="1"/>
            <a:r>
              <a:rPr lang="en-US" altLang="en-US" dirty="0" smtClean="0"/>
              <a:t>semantics are implementation dependent</a:t>
            </a:r>
          </a:p>
          <a:p>
            <a:pPr eaLnBrk="1" hangingPunct="1"/>
            <a:r>
              <a:rPr lang="en-US" altLang="en-US" dirty="0" err="1" smtClean="0">
                <a:solidFill>
                  <a:srgbClr val="00B0F0"/>
                </a:solidFill>
              </a:rPr>
              <a:t>MPI_ssend</a:t>
            </a:r>
            <a:r>
              <a:rPr lang="en-US" altLang="en-US" dirty="0" smtClean="0"/>
              <a:t>: Sender blocks until its request is accepted by the receiver</a:t>
            </a:r>
          </a:p>
          <a:p>
            <a:pPr eaLnBrk="1" hangingPunct="1"/>
            <a:r>
              <a:rPr lang="en-US" altLang="en-US" dirty="0" err="1" smtClean="0">
                <a:solidFill>
                  <a:srgbClr val="00B0F0"/>
                </a:solidFill>
              </a:rPr>
              <a:t>MPI_sendrecv</a:t>
            </a:r>
            <a:r>
              <a:rPr lang="en-US" altLang="en-US" dirty="0" smtClean="0"/>
              <a:t>: send message, wait for reply.  (Essentially same as RPC)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MPI Apps versus C/S</a:t>
            </a:r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Processes in an MPI-based parallel system act more like peers (or peer slaves to a master processor)</a:t>
            </a:r>
          </a:p>
          <a:p>
            <a:pPr eaLnBrk="1" hangingPunct="1"/>
            <a:r>
              <a:rPr lang="en-US" altLang="en-US" smtClean="0"/>
              <a:t>Communication may involve message exchange in multiple directions.</a:t>
            </a:r>
          </a:p>
          <a:p>
            <a:pPr eaLnBrk="1" hangingPunct="1"/>
            <a:r>
              <a:rPr lang="en-US" altLang="en-US" smtClean="0"/>
              <a:t>C/S communication is more structured.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A Compromise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 smtClean="0"/>
              <a:t>Virtual circuits: based on packet-switched networks, but allow users to establish a connection usually static between two nodes and then communicate via a stream of bits, much as in true circuit switching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 smtClean="0"/>
              <a:t>Slower than actual circuit switching because it operates on a shared medium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 smtClean="0"/>
              <a:t>Layer 4 (using TCP over IP) versus Layer 2/3 virtual circuits (more secure, not necessarily faster or more efficient)</a:t>
            </a: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smtClean="0"/>
              <a:t>Message-Oriented Middleware (MOMS) - Persistent</a:t>
            </a:r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smtClean="0"/>
              <a:t>Processes communicate through message queues: sender appends to queue, receiver removes from queue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smtClean="0"/>
              <a:t>MPI and sockets support transient communication, message queuing allows messages to be stored temporarily (minutes versus milliseconds). 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smtClean="0"/>
              <a:t>Neither the sender nor receiver needs to be on-line when the message is transmitted.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smtClean="0"/>
              <a:t>Designed for messages that take minutes to transmit.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800" smtClean="0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>
                <a:solidFill>
                  <a:srgbClr val="FF0000"/>
                </a:solidFill>
              </a:rPr>
              <a:t>Stream-Oriented Communication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600200"/>
            <a:ext cx="8534400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mtClean="0"/>
              <a:t>RPC, RMI, message-oriented communication are based on the exchange of discrete messages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mtClean="0"/>
              <a:t>Timing might affect performance, but not correctness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mtClean="0"/>
              <a:t>In stream-oriented communication the message content must be delivered at a certain rate, as well as correctly.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mtClean="0"/>
              <a:t>e.g., music or video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15240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 smtClean="0"/>
              <a:t>Representation	</a:t>
            </a:r>
          </a:p>
        </p:txBody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8229600" cy="49069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mtClean="0"/>
              <a:t>Different representations for different types of data</a:t>
            </a:r>
          </a:p>
          <a:p>
            <a:pPr lvl="1" eaLnBrk="1" hangingPunct="1">
              <a:lnSpc>
                <a:spcPct val="85000"/>
              </a:lnSpc>
            </a:pPr>
            <a:r>
              <a:rPr lang="en-US" altLang="en-US" smtClean="0"/>
              <a:t>ASCII or Unicode</a:t>
            </a:r>
          </a:p>
          <a:p>
            <a:pPr lvl="1" eaLnBrk="1" hangingPunct="1">
              <a:lnSpc>
                <a:spcPct val="85000"/>
              </a:lnSpc>
            </a:pPr>
            <a:r>
              <a:rPr lang="en-US" altLang="en-US" smtClean="0"/>
              <a:t>JPEG or GIF</a:t>
            </a:r>
          </a:p>
          <a:p>
            <a:pPr lvl="1" eaLnBrk="1" hangingPunct="1">
              <a:lnSpc>
                <a:spcPct val="85000"/>
              </a:lnSpc>
            </a:pPr>
            <a:r>
              <a:rPr lang="en-US" altLang="en-US" smtClean="0"/>
              <a:t>PCM (Pulse Code Modulation)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b="1" smtClean="0"/>
              <a:t>Continuous representation media</a:t>
            </a:r>
            <a:r>
              <a:rPr lang="en-US" altLang="en-US" smtClean="0"/>
              <a:t>: temporal relations between data are significant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b="1" smtClean="0"/>
              <a:t>Discrete representation media: </a:t>
            </a:r>
            <a:r>
              <a:rPr lang="en-US" altLang="en-US" smtClean="0"/>
              <a:t>not so much (text, still pictures, etc.)</a:t>
            </a:r>
            <a:endParaRPr lang="en-US" altLang="en-US" b="1" smtClean="0"/>
          </a:p>
          <a:p>
            <a:pPr lvl="1" eaLnBrk="1" hangingPunct="1">
              <a:lnSpc>
                <a:spcPct val="90000"/>
              </a:lnSpc>
            </a:pPr>
            <a:endParaRPr lang="en-US" altLang="en-US" smtClean="0"/>
          </a:p>
          <a:p>
            <a:pPr lvl="2" eaLnBrk="1" hangingPunct="1">
              <a:lnSpc>
                <a:spcPct val="90000"/>
              </a:lnSpc>
            </a:pPr>
            <a:endParaRPr lang="en-US" altLang="en-US" smtClean="0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Data Streams</a:t>
            </a:r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Data stream = sequence of data items</a:t>
            </a:r>
          </a:p>
          <a:p>
            <a:pPr eaLnBrk="1" hangingPunct="1"/>
            <a:r>
              <a:rPr lang="en-US" altLang="en-US" smtClean="0"/>
              <a:t>Can apply to discrete, as well as continuous media</a:t>
            </a:r>
          </a:p>
          <a:p>
            <a:pPr lvl="1" eaLnBrk="1" hangingPunct="1"/>
            <a:r>
              <a:rPr lang="en-US" altLang="en-US" smtClean="0"/>
              <a:t>e.g. UNIX pipes or TCP/IP connections which are both byte oriented (discrete) streams</a:t>
            </a:r>
          </a:p>
          <a:p>
            <a:pPr eaLnBrk="1" hangingPunct="1"/>
            <a:r>
              <a:rPr lang="en-US" altLang="en-US" smtClean="0"/>
              <a:t>Audio and video require continuous data streams between file and device.</a:t>
            </a: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Data Streams</a:t>
            </a:r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b="1" smtClean="0"/>
              <a:t>Asynchronous transmission mode: </a:t>
            </a:r>
            <a:r>
              <a:rPr lang="en-US" altLang="en-US" smtClean="0"/>
              <a:t>the order is important, and data is transmitted one after the other.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b="1" smtClean="0"/>
              <a:t>Synchronous transmission</a:t>
            </a:r>
            <a:r>
              <a:rPr lang="en-US" altLang="en-US" smtClean="0"/>
              <a:t> mode transmits each data unit with a guaranteed upper limit to the delay for each unit.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b="1" smtClean="0"/>
              <a:t>Isochronous transmission</a:t>
            </a:r>
            <a:r>
              <a:rPr lang="en-US" altLang="en-US" smtClean="0"/>
              <a:t> mode have a maximum and minimum delay.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mtClean="0"/>
              <a:t>Not too slow, but not too fast either</a:t>
            </a:r>
          </a:p>
          <a:p>
            <a:pPr lvl="1" eaLnBrk="1" hangingPunct="1">
              <a:lnSpc>
                <a:spcPct val="90000"/>
              </a:lnSpc>
              <a:buFontTx/>
              <a:buNone/>
            </a:pPr>
            <a:endParaRPr lang="en-US" altLang="en-US" smtClean="0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Streams</a:t>
            </a:r>
          </a:p>
        </p:txBody>
      </p:sp>
      <p:sp>
        <p:nvSpPr>
          <p:cNvPr id="860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Simple streams have a single data sequence</a:t>
            </a:r>
          </a:p>
          <a:p>
            <a:pPr eaLnBrk="1" hangingPunct="1"/>
            <a:r>
              <a:rPr lang="en-US" altLang="en-US" smtClean="0"/>
              <a:t>Complex streams have several substreams, which must be synchronized with each other; for example a movie with</a:t>
            </a:r>
          </a:p>
          <a:p>
            <a:pPr lvl="1" eaLnBrk="1" hangingPunct="1"/>
            <a:r>
              <a:rPr lang="en-US" altLang="en-US" smtClean="0"/>
              <a:t>One video stream</a:t>
            </a:r>
          </a:p>
          <a:p>
            <a:pPr lvl="1" eaLnBrk="1" hangingPunct="1"/>
            <a:r>
              <a:rPr lang="en-US" altLang="en-US" smtClean="0"/>
              <a:t>Two audio streams (for stereo)</a:t>
            </a:r>
          </a:p>
          <a:p>
            <a:pPr lvl="1" eaLnBrk="1" hangingPunct="1"/>
            <a:r>
              <a:rPr lang="en-US" altLang="en-US" smtClean="0"/>
              <a:t>One stream with subtitles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Distributed System Support 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Data compression, particularly for video</a:t>
            </a:r>
          </a:p>
          <a:p>
            <a:pPr eaLnBrk="1" hangingPunct="1"/>
            <a:r>
              <a:rPr lang="en-US" altLang="en-US" smtClean="0"/>
              <a:t>Quality of the transmission</a:t>
            </a:r>
          </a:p>
          <a:p>
            <a:pPr eaLnBrk="1" hangingPunct="1"/>
            <a:r>
              <a:rPr lang="en-US" altLang="en-US" smtClean="0"/>
              <a:t>Synchronization</a:t>
            </a:r>
          </a:p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>
                <a:solidFill>
                  <a:srgbClr val="FF0000"/>
                </a:solidFill>
              </a:rPr>
              <a:t>Multicast Communication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600200"/>
            <a:ext cx="8610600" cy="4525963"/>
          </a:xfrm>
        </p:spPr>
        <p:txBody>
          <a:bodyPr/>
          <a:lstStyle/>
          <a:p>
            <a:pPr eaLnBrk="1" hangingPunct="1"/>
            <a:r>
              <a:rPr lang="en-US" altLang="en-US" smtClean="0"/>
              <a:t>Multicast: sending data to multiple receivers.</a:t>
            </a:r>
          </a:p>
          <a:p>
            <a:pPr eaLnBrk="1" hangingPunct="1"/>
            <a:r>
              <a:rPr lang="en-US" altLang="en-US" smtClean="0"/>
              <a:t>Network- and transport-layer protocols for multicast bogged down at the issue of setting up the communication paths to all receivers.</a:t>
            </a:r>
          </a:p>
          <a:p>
            <a:pPr eaLnBrk="1" hangingPunct="1"/>
            <a:r>
              <a:rPr lang="en-US" altLang="en-US" smtClean="0"/>
              <a:t>Peer-to-peer communication using structured overlays can use application-layer protocols to support multicast</a:t>
            </a: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Application-Level Multicasting</a:t>
            </a:r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The overlay network is used to disseminate information to members </a:t>
            </a:r>
          </a:p>
          <a:p>
            <a:pPr eaLnBrk="1" hangingPunct="1"/>
            <a:r>
              <a:rPr lang="en-US" altLang="en-US" smtClean="0"/>
              <a:t>Two possible structures:</a:t>
            </a:r>
          </a:p>
          <a:p>
            <a:pPr lvl="1" eaLnBrk="1" hangingPunct="1"/>
            <a:r>
              <a:rPr lang="en-US" altLang="en-US" smtClean="0"/>
              <a:t>Tree: unique path between every pair of nodes</a:t>
            </a:r>
          </a:p>
          <a:p>
            <a:pPr lvl="1" eaLnBrk="1" hangingPunct="1"/>
            <a:r>
              <a:rPr lang="en-US" altLang="en-US" smtClean="0"/>
              <a:t>Mesh: multiple neighbors ensure multiple paths (more robust)</a:t>
            </a:r>
          </a:p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Other Technologies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Broadcast:  send message to all computers on the network  (primarily a LAN technology)</a:t>
            </a:r>
          </a:p>
          <a:p>
            <a:pPr eaLnBrk="1" hangingPunct="1"/>
            <a:r>
              <a:rPr lang="en-US" altLang="en-US" dirty="0" smtClean="0"/>
              <a:t>Multicast: send message to a group of computers</a:t>
            </a:r>
          </a:p>
        </p:txBody>
      </p:sp>
      <p:sp>
        <p:nvSpPr>
          <p:cNvPr id="12292" name="Oval 4"/>
          <p:cNvSpPr>
            <a:spLocks noChangeArrowheads="1"/>
          </p:cNvSpPr>
          <p:nvPr/>
        </p:nvSpPr>
        <p:spPr bwMode="auto">
          <a:xfrm>
            <a:off x="1295400" y="49530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12293" name="Oval 5"/>
          <p:cNvSpPr>
            <a:spLocks noChangeArrowheads="1"/>
          </p:cNvSpPr>
          <p:nvPr/>
        </p:nvSpPr>
        <p:spPr bwMode="auto">
          <a:xfrm>
            <a:off x="5105400" y="50292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12294" name="Oval 6"/>
          <p:cNvSpPr>
            <a:spLocks noChangeArrowheads="1"/>
          </p:cNvSpPr>
          <p:nvPr/>
        </p:nvSpPr>
        <p:spPr bwMode="auto">
          <a:xfrm>
            <a:off x="2209800" y="56388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12295" name="Oval 7"/>
          <p:cNvSpPr>
            <a:spLocks noChangeArrowheads="1"/>
          </p:cNvSpPr>
          <p:nvPr/>
        </p:nvSpPr>
        <p:spPr bwMode="auto">
          <a:xfrm>
            <a:off x="2743200" y="51054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12296" name="Oval 8"/>
          <p:cNvSpPr>
            <a:spLocks noChangeArrowheads="1"/>
          </p:cNvSpPr>
          <p:nvPr/>
        </p:nvSpPr>
        <p:spPr bwMode="auto">
          <a:xfrm>
            <a:off x="2362200" y="44958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12297" name="Oval 9"/>
          <p:cNvSpPr>
            <a:spLocks noChangeArrowheads="1"/>
          </p:cNvSpPr>
          <p:nvPr/>
        </p:nvSpPr>
        <p:spPr bwMode="auto">
          <a:xfrm>
            <a:off x="6019800" y="50292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12298" name="Line 10"/>
          <p:cNvSpPr>
            <a:spLocks noChangeShapeType="1"/>
          </p:cNvSpPr>
          <p:nvPr/>
        </p:nvSpPr>
        <p:spPr bwMode="auto">
          <a:xfrm flipV="1">
            <a:off x="1676400" y="4876800"/>
            <a:ext cx="76200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2299" name="Line 11"/>
          <p:cNvSpPr>
            <a:spLocks noChangeShapeType="1"/>
          </p:cNvSpPr>
          <p:nvPr/>
        </p:nvSpPr>
        <p:spPr bwMode="auto">
          <a:xfrm>
            <a:off x="1676400" y="5105400"/>
            <a:ext cx="10668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2300" name="Line 12"/>
          <p:cNvSpPr>
            <a:spLocks noChangeShapeType="1"/>
          </p:cNvSpPr>
          <p:nvPr/>
        </p:nvSpPr>
        <p:spPr bwMode="auto">
          <a:xfrm>
            <a:off x="1676400" y="5105400"/>
            <a:ext cx="5334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2301" name="Oval 13"/>
          <p:cNvSpPr>
            <a:spLocks noChangeArrowheads="1"/>
          </p:cNvSpPr>
          <p:nvPr/>
        </p:nvSpPr>
        <p:spPr bwMode="auto">
          <a:xfrm>
            <a:off x="6705600" y="54102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12302" name="Oval 14"/>
          <p:cNvSpPr>
            <a:spLocks noChangeArrowheads="1"/>
          </p:cNvSpPr>
          <p:nvPr/>
        </p:nvSpPr>
        <p:spPr bwMode="auto">
          <a:xfrm>
            <a:off x="6705600" y="47244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12303" name="Oval 15"/>
          <p:cNvSpPr>
            <a:spLocks noChangeArrowheads="1"/>
          </p:cNvSpPr>
          <p:nvPr/>
        </p:nvSpPr>
        <p:spPr bwMode="auto">
          <a:xfrm>
            <a:off x="7620000" y="57150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12304" name="Oval 16"/>
          <p:cNvSpPr>
            <a:spLocks noChangeArrowheads="1"/>
          </p:cNvSpPr>
          <p:nvPr/>
        </p:nvSpPr>
        <p:spPr bwMode="auto">
          <a:xfrm>
            <a:off x="7696200" y="50292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12305" name="Oval 17"/>
          <p:cNvSpPr>
            <a:spLocks noChangeArrowheads="1"/>
          </p:cNvSpPr>
          <p:nvPr/>
        </p:nvSpPr>
        <p:spPr bwMode="auto">
          <a:xfrm>
            <a:off x="7696200" y="4343400"/>
            <a:ext cx="381000" cy="3810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12306" name="Line 18"/>
          <p:cNvSpPr>
            <a:spLocks noChangeShapeType="1"/>
          </p:cNvSpPr>
          <p:nvPr/>
        </p:nvSpPr>
        <p:spPr bwMode="auto">
          <a:xfrm>
            <a:off x="5486400" y="5181600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2307" name="Line 19"/>
          <p:cNvSpPr>
            <a:spLocks noChangeShapeType="1"/>
          </p:cNvSpPr>
          <p:nvPr/>
        </p:nvSpPr>
        <p:spPr bwMode="auto">
          <a:xfrm flipV="1">
            <a:off x="6400800" y="5029200"/>
            <a:ext cx="304800" cy="76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2308" name="Line 20"/>
          <p:cNvSpPr>
            <a:spLocks noChangeShapeType="1"/>
          </p:cNvSpPr>
          <p:nvPr/>
        </p:nvSpPr>
        <p:spPr bwMode="auto">
          <a:xfrm>
            <a:off x="6400800" y="5334000"/>
            <a:ext cx="3048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2309" name="Line 21"/>
          <p:cNvSpPr>
            <a:spLocks noChangeShapeType="1"/>
          </p:cNvSpPr>
          <p:nvPr/>
        </p:nvSpPr>
        <p:spPr bwMode="auto">
          <a:xfrm flipV="1">
            <a:off x="7086600" y="4572000"/>
            <a:ext cx="60960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2310" name="Line 22"/>
          <p:cNvSpPr>
            <a:spLocks noChangeShapeType="1"/>
          </p:cNvSpPr>
          <p:nvPr/>
        </p:nvSpPr>
        <p:spPr bwMode="auto">
          <a:xfrm>
            <a:off x="7086600" y="4953000"/>
            <a:ext cx="60960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2311" name="Line 23"/>
          <p:cNvSpPr>
            <a:spLocks noChangeShapeType="1"/>
          </p:cNvSpPr>
          <p:nvPr/>
        </p:nvSpPr>
        <p:spPr bwMode="auto">
          <a:xfrm>
            <a:off x="7086600" y="5638800"/>
            <a:ext cx="53340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2312" name="Text Box 24"/>
          <p:cNvSpPr txBox="1">
            <a:spLocks noChangeArrowheads="1"/>
          </p:cNvSpPr>
          <p:nvPr/>
        </p:nvSpPr>
        <p:spPr bwMode="auto">
          <a:xfrm>
            <a:off x="685800" y="5715000"/>
            <a:ext cx="12128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en-US"/>
              <a:t>Broadcast</a:t>
            </a:r>
          </a:p>
        </p:txBody>
      </p:sp>
      <p:sp>
        <p:nvSpPr>
          <p:cNvPr id="12313" name="Text Box 25"/>
          <p:cNvSpPr txBox="1">
            <a:spLocks noChangeArrowheads="1"/>
          </p:cNvSpPr>
          <p:nvPr/>
        </p:nvSpPr>
        <p:spPr bwMode="auto">
          <a:xfrm>
            <a:off x="4784725" y="5675313"/>
            <a:ext cx="206375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en-US"/>
              <a:t>Multicast – shared</a:t>
            </a:r>
          </a:p>
          <a:p>
            <a:r>
              <a:rPr lang="en-US" altLang="en-US"/>
              <a:t>Links for efficiency</a:t>
            </a:r>
          </a:p>
        </p:txBody>
      </p:sp>
      <p:sp>
        <p:nvSpPr>
          <p:cNvPr id="12314" name="Oval 26"/>
          <p:cNvSpPr>
            <a:spLocks noChangeArrowheads="1"/>
          </p:cNvSpPr>
          <p:nvPr/>
        </p:nvSpPr>
        <p:spPr bwMode="auto">
          <a:xfrm>
            <a:off x="7010400" y="5867400"/>
            <a:ext cx="381000" cy="3810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12315" name="Oval 27"/>
          <p:cNvSpPr>
            <a:spLocks noChangeArrowheads="1"/>
          </p:cNvSpPr>
          <p:nvPr/>
        </p:nvSpPr>
        <p:spPr bwMode="auto">
          <a:xfrm>
            <a:off x="6858000" y="3962400"/>
            <a:ext cx="381000" cy="3810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12316" name="Oval 28"/>
          <p:cNvSpPr>
            <a:spLocks noChangeArrowheads="1"/>
          </p:cNvSpPr>
          <p:nvPr/>
        </p:nvSpPr>
        <p:spPr bwMode="auto">
          <a:xfrm>
            <a:off x="6019800" y="4267200"/>
            <a:ext cx="381000" cy="3810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4978</TotalTime>
  <Words>4018</Words>
  <Application>Microsoft Office PowerPoint</Application>
  <PresentationFormat>On-screen Show (4:3)</PresentationFormat>
  <Paragraphs>476</Paragraphs>
  <Slides>88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88</vt:i4>
      </vt:variant>
    </vt:vector>
  </HeadingPairs>
  <TitlesOfParts>
    <vt:vector size="89" baseType="lpstr">
      <vt:lpstr>Default Design</vt:lpstr>
      <vt:lpstr>Communication</vt:lpstr>
      <vt:lpstr>Fundamentals</vt:lpstr>
      <vt:lpstr>Overview</vt:lpstr>
      <vt:lpstr>Introduction</vt:lpstr>
      <vt:lpstr>Network Communication Technologies – Switched Networks</vt:lpstr>
      <vt:lpstr>Circuit Switching vs Packet Switching</vt:lpstr>
      <vt:lpstr>Pros and Cons</vt:lpstr>
      <vt:lpstr>A Compromise</vt:lpstr>
      <vt:lpstr>Other Technologies</vt:lpstr>
      <vt:lpstr>LANs and WANS</vt:lpstr>
      <vt:lpstr>LAN Communication</vt:lpstr>
      <vt:lpstr>Protocols</vt:lpstr>
      <vt:lpstr>Open Systems Interconnection Reference Model  (OSI)</vt:lpstr>
      <vt:lpstr>Slide 14</vt:lpstr>
      <vt:lpstr>Lower-level Protocols </vt:lpstr>
      <vt:lpstr>Transport Protocols</vt:lpstr>
      <vt:lpstr>TCP/IP Protocols</vt:lpstr>
      <vt:lpstr>Reliable/Unreliable Communication</vt:lpstr>
      <vt:lpstr>Reliable/Unreliable Communication</vt:lpstr>
      <vt:lpstr> Higher Level Protocols  </vt:lpstr>
      <vt:lpstr>Middleware Protocols</vt:lpstr>
      <vt:lpstr>Slide 22</vt:lpstr>
      <vt:lpstr>Protocols to Support Services</vt:lpstr>
      <vt:lpstr>Middleware Protocols to Support Communication</vt:lpstr>
      <vt:lpstr>Messages </vt:lpstr>
      <vt:lpstr>Types of Communication</vt:lpstr>
      <vt:lpstr>Persistent versus Transient Communication </vt:lpstr>
      <vt:lpstr>Asynchronous v Synchronous Communication </vt:lpstr>
      <vt:lpstr>Slide 29</vt:lpstr>
      <vt:lpstr>Evaluation</vt:lpstr>
      <vt:lpstr>Discrete versus Streaming Communication</vt:lpstr>
      <vt:lpstr>Middleware Communication Techniques</vt:lpstr>
      <vt:lpstr>RPC - Motivation</vt:lpstr>
      <vt:lpstr>The Remote Procedure Call  (RPC) Model</vt:lpstr>
      <vt:lpstr>Conventional Procedure Calls</vt:lpstr>
      <vt:lpstr>Conventional Procedure Call</vt:lpstr>
      <vt:lpstr>Conventional Procedure Calls</vt:lpstr>
      <vt:lpstr>Remote Procedure Calls</vt:lpstr>
      <vt:lpstr>Slide 39</vt:lpstr>
      <vt:lpstr>RPC and Client-Server</vt:lpstr>
      <vt:lpstr>Transparency Using Stubs</vt:lpstr>
      <vt:lpstr>Client Stub</vt:lpstr>
      <vt:lpstr>OS Layer Actions</vt:lpstr>
      <vt:lpstr>Server Stub Actions</vt:lpstr>
      <vt:lpstr>OS Layer Actions</vt:lpstr>
      <vt:lpstr>Client Stub, Revisited</vt:lpstr>
      <vt:lpstr>Passing Value Parameters</vt:lpstr>
      <vt:lpstr>Issues</vt:lpstr>
      <vt:lpstr>RPC Call/Request message</vt:lpstr>
      <vt:lpstr>RPC Reply message</vt:lpstr>
      <vt:lpstr>Parameter Passing –Value Parameters</vt:lpstr>
      <vt:lpstr>Parameter Passing – Reference Parameters</vt:lpstr>
      <vt:lpstr>Other Issues</vt:lpstr>
      <vt:lpstr>Reliable versus Unreliable RPC</vt:lpstr>
      <vt:lpstr>Asynchronous RPC </vt:lpstr>
      <vt:lpstr>Synchronous RPC</vt:lpstr>
      <vt:lpstr>Slide 57</vt:lpstr>
      <vt:lpstr>Asynchronous RPC</vt:lpstr>
      <vt:lpstr>Slide 59</vt:lpstr>
      <vt:lpstr>Most Popular Implementations</vt:lpstr>
      <vt:lpstr>Services Provided</vt:lpstr>
      <vt:lpstr>Sun Microsystems RPC</vt:lpstr>
      <vt:lpstr>Example</vt:lpstr>
      <vt:lpstr>rpcgen</vt:lpstr>
      <vt:lpstr>RPC Issues: Binding</vt:lpstr>
      <vt:lpstr>RPC Summary</vt:lpstr>
      <vt:lpstr>Remote Method Invocation (RMI)</vt:lpstr>
      <vt:lpstr>Message Oriented Communication</vt:lpstr>
      <vt:lpstr>Sockets</vt:lpstr>
      <vt:lpstr>Slide 70</vt:lpstr>
      <vt:lpstr>Slide 71</vt:lpstr>
      <vt:lpstr>Slide 72</vt:lpstr>
      <vt:lpstr>Socket Communication </vt:lpstr>
      <vt:lpstr>Message-Passing Interface (MPI)</vt:lpstr>
      <vt:lpstr>MPI</vt:lpstr>
      <vt:lpstr>Communication in MPI</vt:lpstr>
      <vt:lpstr>Message Primitives</vt:lpstr>
      <vt:lpstr>Message Primitives 3 Levels of Blocking Sends</vt:lpstr>
      <vt:lpstr>MPI Apps versus C/S</vt:lpstr>
      <vt:lpstr>Message-Oriented Middleware (MOMS) - Persistent</vt:lpstr>
      <vt:lpstr>Stream-Oriented Communication</vt:lpstr>
      <vt:lpstr>Representation </vt:lpstr>
      <vt:lpstr>Data Streams</vt:lpstr>
      <vt:lpstr>Data Streams</vt:lpstr>
      <vt:lpstr>Streams</vt:lpstr>
      <vt:lpstr>Distributed System Support </vt:lpstr>
      <vt:lpstr>Multicast Communication</vt:lpstr>
      <vt:lpstr>Application-Level Multicasting</vt:lpstr>
    </vt:vector>
  </TitlesOfParts>
  <Company>UAH Computer Science Dept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4: Communication</dc:title>
  <dc:creator>UAH Computer Science Dept</dc:creator>
  <cp:lastModifiedBy>ADMIN</cp:lastModifiedBy>
  <cp:revision>93</cp:revision>
  <dcterms:created xsi:type="dcterms:W3CDTF">2007-09-18T15:19:35Z</dcterms:created>
  <dcterms:modified xsi:type="dcterms:W3CDTF">2019-08-21T09:35:18Z</dcterms:modified>
</cp:coreProperties>
</file>

<file path=docProps/thumbnail.jpeg>
</file>